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7" r:id="rId2"/>
    <p:sldId id="263" r:id="rId3"/>
    <p:sldId id="264" r:id="rId4"/>
    <p:sldId id="266" r:id="rId5"/>
    <p:sldId id="267" r:id="rId6"/>
    <p:sldId id="268" r:id="rId7"/>
    <p:sldId id="265" r:id="rId8"/>
    <p:sldId id="269" r:id="rId9"/>
    <p:sldId id="270" r:id="rId10"/>
    <p:sldId id="271" r:id="rId11"/>
    <p:sldId id="272" r:id="rId12"/>
    <p:sldId id="274" r:id="rId13"/>
    <p:sldId id="273" r:id="rId14"/>
    <p:sldId id="275" r:id="rId15"/>
    <p:sldId id="276" r:id="rId16"/>
    <p:sldId id="277" r:id="rId17"/>
    <p:sldId id="278" r:id="rId18"/>
    <p:sldId id="279"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703F993-5092-4DA8-948A-CDE6BBB5D5B5}" v="2" dt="2026-07-07T16:25:44.82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63317" autoAdjust="0"/>
  </p:normalViewPr>
  <p:slideViewPr>
    <p:cSldViewPr snapToGrid="0">
      <p:cViewPr varScale="1">
        <p:scale>
          <a:sx n="70" d="100"/>
          <a:sy n="70" d="100"/>
        </p:scale>
        <p:origin x="215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on Rundell" userId="02f36d3d-9692-43c5-873c-1a596eba61c5" providerId="ADAL" clId="{E495193B-C273-4421-898B-4796DEC811A2}"/>
    <pc:docChg chg="addSld delSld modSld delMainMaster">
      <pc:chgData name="Simon Rundell" userId="02f36d3d-9692-43c5-873c-1a596eba61c5" providerId="ADAL" clId="{E495193B-C273-4421-898B-4796DEC811A2}" dt="2026-07-07T16:25:48.326" v="4" actId="207"/>
      <pc:docMkLst>
        <pc:docMk/>
      </pc:docMkLst>
      <pc:sldChg chg="modSp add del mod">
        <pc:chgData name="Simon Rundell" userId="02f36d3d-9692-43c5-873c-1a596eba61c5" providerId="ADAL" clId="{E495193B-C273-4421-898B-4796DEC811A2}" dt="2026-07-07T16:25:48.326" v="4" actId="207"/>
        <pc:sldMkLst>
          <pc:docMk/>
          <pc:sldMk cId="1644293576" sldId="263"/>
        </pc:sldMkLst>
        <pc:spChg chg="mod">
          <ac:chgData name="Simon Rundell" userId="02f36d3d-9692-43c5-873c-1a596eba61c5" providerId="ADAL" clId="{E495193B-C273-4421-898B-4796DEC811A2}" dt="2026-07-07T16:25:48.326" v="4" actId="207"/>
          <ac:spMkLst>
            <pc:docMk/>
            <pc:sldMk cId="1644293576" sldId="263"/>
            <ac:spMk id="3" creationId="{44BE340F-1537-1DD8-A4C0-90C99D913A49}"/>
          </ac:spMkLst>
        </pc:spChg>
      </pc:sldChg>
      <pc:sldMasterChg chg="del delSldLayout">
        <pc:chgData name="Simon Rundell" userId="02f36d3d-9692-43c5-873c-1a596eba61c5" providerId="ADAL" clId="{E495193B-C273-4421-898B-4796DEC811A2}" dt="2026-07-07T16:25:19.125" v="0" actId="47"/>
        <pc:sldMasterMkLst>
          <pc:docMk/>
          <pc:sldMasterMk cId="252042275" sldId="2147483658"/>
        </pc:sldMasterMkLst>
        <pc:sldLayoutChg chg="del">
          <pc:chgData name="Simon Rundell" userId="02f36d3d-9692-43c5-873c-1a596eba61c5" providerId="ADAL" clId="{E495193B-C273-4421-898B-4796DEC811A2}" dt="2026-07-07T16:25:19.125" v="0" actId="47"/>
          <pc:sldLayoutMkLst>
            <pc:docMk/>
            <pc:sldMasterMk cId="252042275" sldId="2147483658"/>
            <pc:sldLayoutMk cId="3196471372" sldId="214748365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2146CF-1C4D-4459-B08C-FB5331E3EFD0}" type="datetimeFigureOut">
              <a:rPr lang="en-GB" smtClean="0"/>
              <a:t>07/07/2026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1C6BE0-322D-4546-8545-11D9A1862AEB}" type="slidenum">
              <a:rPr lang="en-GB" smtClean="0"/>
              <a:t>‹#›</a:t>
            </a:fld>
            <a:endParaRPr lang="en-GB"/>
          </a:p>
        </p:txBody>
      </p:sp>
    </p:spTree>
    <p:extLst>
      <p:ext uri="{BB962C8B-B14F-4D97-AF65-F5344CB8AC3E}">
        <p14:creationId xmlns:p14="http://schemas.microsoft.com/office/powerpoint/2010/main" val="210236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D1C6BE0-322D-4546-8545-11D9A1862AEB}" type="slidenum">
              <a:rPr lang="en-GB" smtClean="0"/>
              <a:t>3</a:t>
            </a:fld>
            <a:endParaRPr lang="en-GB"/>
          </a:p>
        </p:txBody>
      </p:sp>
    </p:spTree>
    <p:extLst>
      <p:ext uri="{BB962C8B-B14F-4D97-AF65-F5344CB8AC3E}">
        <p14:creationId xmlns:p14="http://schemas.microsoft.com/office/powerpoint/2010/main" val="2779807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Take 3–4 verbal responses using cold calling. Do not over-explain at this stage — capture student language on the board (words like 'flexible', 'faster', 'small steps') and return to them during teaching input to validate and refine.</a:t>
            </a:r>
          </a:p>
          <a:p>
            <a:endParaRPr lang="en-GB" dirty="0"/>
          </a:p>
        </p:txBody>
      </p:sp>
      <p:sp>
        <p:nvSpPr>
          <p:cNvPr id="4" name="Slide Number Placeholder 3"/>
          <p:cNvSpPr>
            <a:spLocks noGrp="1"/>
          </p:cNvSpPr>
          <p:nvPr>
            <p:ph type="sldNum" sz="quarter" idx="5"/>
          </p:nvPr>
        </p:nvSpPr>
        <p:spPr/>
        <p:txBody>
          <a:bodyPr/>
          <a:lstStyle/>
          <a:p>
            <a:fld id="{CD1C6BE0-322D-4546-8545-11D9A1862AEB}" type="slidenum">
              <a:rPr lang="en-GB" smtClean="0"/>
              <a:t>7</a:t>
            </a:fld>
            <a:endParaRPr lang="en-GB"/>
          </a:p>
        </p:txBody>
      </p:sp>
    </p:spTree>
    <p:extLst>
      <p:ext uri="{BB962C8B-B14F-4D97-AF65-F5344CB8AC3E}">
        <p14:creationId xmlns:p14="http://schemas.microsoft.com/office/powerpoint/2010/main" val="10711778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What constraint makes your method safer here?</a:t>
            </a:r>
            <a:endParaRPr lang="en-GB" dirty="0"/>
          </a:p>
        </p:txBody>
      </p:sp>
      <p:sp>
        <p:nvSpPr>
          <p:cNvPr id="4" name="Slide Number Placeholder 3"/>
          <p:cNvSpPr>
            <a:spLocks noGrp="1"/>
          </p:cNvSpPr>
          <p:nvPr>
            <p:ph type="sldNum" sz="quarter" idx="5"/>
          </p:nvPr>
        </p:nvSpPr>
        <p:spPr/>
        <p:txBody>
          <a:bodyPr/>
          <a:lstStyle/>
          <a:p>
            <a:fld id="{CD1C6BE0-322D-4546-8545-11D9A1862AEB}" type="slidenum">
              <a:rPr lang="en-GB" smtClean="0"/>
              <a:t>15</a:t>
            </a:fld>
            <a:endParaRPr lang="en-GB"/>
          </a:p>
        </p:txBody>
      </p:sp>
    </p:spTree>
    <p:extLst>
      <p:ext uri="{BB962C8B-B14F-4D97-AF65-F5344CB8AC3E}">
        <p14:creationId xmlns:p14="http://schemas.microsoft.com/office/powerpoint/2010/main" val="719864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GB" dirty="0"/>
              <a:t>Iterative</a:t>
            </a:r>
          </a:p>
          <a:p>
            <a:pPr marL="228600" indent="-228600">
              <a:buAutoNum type="arabicPeriod"/>
            </a:pPr>
            <a:r>
              <a:rPr lang="en-GB" b="1" dirty="0"/>
              <a:t>Advantage</a:t>
            </a:r>
            <a:r>
              <a:rPr lang="en-GB" dirty="0"/>
              <a:t>: Flexible </a:t>
            </a:r>
            <a:r>
              <a:rPr lang="en-GB" b="1" dirty="0"/>
              <a:t>Disadvantage</a:t>
            </a:r>
            <a:r>
              <a:rPr lang="en-GB" dirty="0"/>
              <a:t>: Scope Creep</a:t>
            </a:r>
          </a:p>
          <a:p>
            <a:pPr marL="228600" indent="-228600">
              <a:buAutoNum type="arabicPeriod"/>
            </a:pPr>
            <a:r>
              <a:rPr lang="en-GB" dirty="0"/>
              <a:t>Needs </a:t>
            </a:r>
            <a:r>
              <a:rPr lang="en-GB"/>
              <a:t>greater accountability and </a:t>
            </a:r>
            <a:r>
              <a:rPr lang="en-GB" dirty="0"/>
              <a:t>budgetary constraints</a:t>
            </a:r>
          </a:p>
        </p:txBody>
      </p:sp>
      <p:sp>
        <p:nvSpPr>
          <p:cNvPr id="4" name="Slide Number Placeholder 3"/>
          <p:cNvSpPr>
            <a:spLocks noGrp="1"/>
          </p:cNvSpPr>
          <p:nvPr>
            <p:ph type="sldNum" sz="quarter" idx="5"/>
          </p:nvPr>
        </p:nvSpPr>
        <p:spPr/>
        <p:txBody>
          <a:bodyPr/>
          <a:lstStyle/>
          <a:p>
            <a:fld id="{CD1C6BE0-322D-4546-8545-11D9A1862AEB}" type="slidenum">
              <a:rPr lang="en-GB" smtClean="0"/>
              <a:t>18</a:t>
            </a:fld>
            <a:endParaRPr lang="en-GB"/>
          </a:p>
        </p:txBody>
      </p:sp>
    </p:spTree>
    <p:extLst>
      <p:ext uri="{BB962C8B-B14F-4D97-AF65-F5344CB8AC3E}">
        <p14:creationId xmlns:p14="http://schemas.microsoft.com/office/powerpoint/2010/main" val="20442160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D77E5-D4D7-B205-BC97-A42E3784112B}"/>
              </a:ext>
            </a:extLst>
          </p:cNvPr>
          <p:cNvSpPr>
            <a:spLocks noGrp="1"/>
          </p:cNvSpPr>
          <p:nvPr>
            <p:ph type="ctrTitle"/>
          </p:nvPr>
        </p:nvSpPr>
        <p:spPr>
          <a:xfrm>
            <a:off x="350293" y="276202"/>
            <a:ext cx="9144000" cy="2387600"/>
          </a:xfrm>
        </p:spPr>
        <p:txBody>
          <a:bodyPr anchor="b"/>
          <a:lstStyle>
            <a:lvl1pPr algn="ctr">
              <a:defRPr sz="6000">
                <a:latin typeface="Trebuchet MS" panose="020B0603020202020204" pitchFamily="34" charset="0"/>
              </a:defRPr>
            </a:lvl1pPr>
          </a:lstStyle>
          <a:p>
            <a:r>
              <a:rPr lang="en-US"/>
              <a:t>Click to edit Master title style</a:t>
            </a:r>
            <a:endParaRPr lang="en-GB" dirty="0"/>
          </a:p>
        </p:txBody>
      </p:sp>
      <p:sp>
        <p:nvSpPr>
          <p:cNvPr id="3" name="Subtitle 2">
            <a:extLst>
              <a:ext uri="{FF2B5EF4-FFF2-40B4-BE49-F238E27FC236}">
                <a16:creationId xmlns:a16="http://schemas.microsoft.com/office/drawing/2014/main" id="{768632CE-B07D-3C93-C187-66683498B3D7}"/>
              </a:ext>
            </a:extLst>
          </p:cNvPr>
          <p:cNvSpPr>
            <a:spLocks noGrp="1"/>
          </p:cNvSpPr>
          <p:nvPr>
            <p:ph type="subTitle" idx="1"/>
          </p:nvPr>
        </p:nvSpPr>
        <p:spPr>
          <a:xfrm>
            <a:off x="350293" y="3682195"/>
            <a:ext cx="9144000" cy="1655762"/>
          </a:xfrm>
        </p:spPr>
        <p:txBody>
          <a:bodyPr/>
          <a:lstStyle>
            <a:lvl1pPr marL="0" indent="0" algn="ctr">
              <a:buNone/>
              <a:defRPr sz="2400">
                <a:latin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4" name="Date Placeholder 3">
            <a:extLst>
              <a:ext uri="{FF2B5EF4-FFF2-40B4-BE49-F238E27FC236}">
                <a16:creationId xmlns:a16="http://schemas.microsoft.com/office/drawing/2014/main" id="{94E33C46-4CBA-CBCC-F870-0753D1ADD241}"/>
              </a:ext>
            </a:extLst>
          </p:cNvPr>
          <p:cNvSpPr>
            <a:spLocks noGrp="1"/>
          </p:cNvSpPr>
          <p:nvPr>
            <p:ph type="dt" sz="half" idx="10"/>
          </p:nvPr>
        </p:nvSpPr>
        <p:spPr/>
        <p:txBody>
          <a:bodyPr/>
          <a:lstStyle/>
          <a:p>
            <a:fld id="{8B2B7FDC-9F13-4E8D-96EF-2B694806A3A6}" type="datetimeFigureOut">
              <a:rPr lang="en-GB" smtClean="0"/>
              <a:t>07/07/2026</a:t>
            </a:fld>
            <a:endParaRPr lang="en-GB"/>
          </a:p>
        </p:txBody>
      </p:sp>
      <p:sp>
        <p:nvSpPr>
          <p:cNvPr id="5" name="Footer Placeholder 4">
            <a:extLst>
              <a:ext uri="{FF2B5EF4-FFF2-40B4-BE49-F238E27FC236}">
                <a16:creationId xmlns:a16="http://schemas.microsoft.com/office/drawing/2014/main" id="{43938ACA-4627-5E7A-B463-6B05A9654D3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012E6E9-4AB2-F993-91A6-117C861F0F60}"/>
              </a:ext>
            </a:extLst>
          </p:cNvPr>
          <p:cNvSpPr>
            <a:spLocks noGrp="1"/>
          </p:cNvSpPr>
          <p:nvPr>
            <p:ph type="sldNum" sz="quarter" idx="12"/>
          </p:nvPr>
        </p:nvSpPr>
        <p:spPr/>
        <p:txBody>
          <a:bodyPr/>
          <a:lstStyle/>
          <a:p>
            <a:fld id="{71DB8418-45AD-47F2-8615-F0D6417A1D98}" type="slidenum">
              <a:rPr lang="en-GB" smtClean="0"/>
              <a:t>‹#›</a:t>
            </a:fld>
            <a:endParaRPr lang="en-GB"/>
          </a:p>
        </p:txBody>
      </p:sp>
    </p:spTree>
    <p:extLst>
      <p:ext uri="{BB962C8B-B14F-4D97-AF65-F5344CB8AC3E}">
        <p14:creationId xmlns:p14="http://schemas.microsoft.com/office/powerpoint/2010/main" val="34426094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9432E-9BB0-0E84-11BE-72EBD4D733E7}"/>
              </a:ext>
            </a:extLst>
          </p:cNvPr>
          <p:cNvSpPr>
            <a:spLocks noGrp="1"/>
          </p:cNvSpPr>
          <p:nvPr>
            <p:ph type="title"/>
          </p:nvPr>
        </p:nvSpPr>
        <p:spPr>
          <a:xfrm>
            <a:off x="292290" y="320675"/>
            <a:ext cx="9452211" cy="1325563"/>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E0B5622-9FDD-991A-ADCD-0E0266EE41AC}"/>
              </a:ext>
            </a:extLst>
          </p:cNvPr>
          <p:cNvSpPr>
            <a:spLocks noGrp="1"/>
          </p:cNvSpPr>
          <p:nvPr>
            <p:ph idx="1"/>
          </p:nvPr>
        </p:nvSpPr>
        <p:spPr>
          <a:xfrm>
            <a:off x="292290" y="1822450"/>
            <a:ext cx="945221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F326A27-1CE0-0E24-D308-125CD4EC0044}"/>
              </a:ext>
            </a:extLst>
          </p:cNvPr>
          <p:cNvSpPr>
            <a:spLocks noGrp="1"/>
          </p:cNvSpPr>
          <p:nvPr>
            <p:ph type="dt" sz="half" idx="10"/>
          </p:nvPr>
        </p:nvSpPr>
        <p:spPr/>
        <p:txBody>
          <a:bodyPr/>
          <a:lstStyle/>
          <a:p>
            <a:fld id="{8B2B7FDC-9F13-4E8D-96EF-2B694806A3A6}" type="datetimeFigureOut">
              <a:rPr lang="en-GB" smtClean="0"/>
              <a:t>07/07/2026</a:t>
            </a:fld>
            <a:endParaRPr lang="en-GB"/>
          </a:p>
        </p:txBody>
      </p:sp>
      <p:sp>
        <p:nvSpPr>
          <p:cNvPr id="5" name="Footer Placeholder 4">
            <a:extLst>
              <a:ext uri="{FF2B5EF4-FFF2-40B4-BE49-F238E27FC236}">
                <a16:creationId xmlns:a16="http://schemas.microsoft.com/office/drawing/2014/main" id="{39CF5E06-7475-E0B5-7822-B896F902F5F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B5AC1A1-B643-B1CA-08C7-8DDEB1D1ABF6}"/>
              </a:ext>
            </a:extLst>
          </p:cNvPr>
          <p:cNvSpPr>
            <a:spLocks noGrp="1"/>
          </p:cNvSpPr>
          <p:nvPr>
            <p:ph type="sldNum" sz="quarter" idx="12"/>
          </p:nvPr>
        </p:nvSpPr>
        <p:spPr/>
        <p:txBody>
          <a:bodyPr/>
          <a:lstStyle/>
          <a:p>
            <a:fld id="{71DB8418-45AD-47F2-8615-F0D6417A1D98}" type="slidenum">
              <a:rPr lang="en-GB" smtClean="0"/>
              <a:t>‹#›</a:t>
            </a:fld>
            <a:endParaRPr lang="en-GB"/>
          </a:p>
        </p:txBody>
      </p:sp>
    </p:spTree>
    <p:extLst>
      <p:ext uri="{BB962C8B-B14F-4D97-AF65-F5344CB8AC3E}">
        <p14:creationId xmlns:p14="http://schemas.microsoft.com/office/powerpoint/2010/main" val="31964713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4D82B-2885-AD13-42E3-0436E47E7BA7}"/>
              </a:ext>
            </a:extLst>
          </p:cNvPr>
          <p:cNvSpPr>
            <a:spLocks noGrp="1"/>
          </p:cNvSpPr>
          <p:nvPr>
            <p:ph type="title"/>
          </p:nvPr>
        </p:nvSpPr>
        <p:spPr>
          <a:xfrm>
            <a:off x="204716" y="1709738"/>
            <a:ext cx="951249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25FE0B5-87E8-B01C-9C79-F247BF0CB58E}"/>
              </a:ext>
            </a:extLst>
          </p:cNvPr>
          <p:cNvSpPr>
            <a:spLocks noGrp="1"/>
          </p:cNvSpPr>
          <p:nvPr>
            <p:ph type="body" idx="1"/>
          </p:nvPr>
        </p:nvSpPr>
        <p:spPr>
          <a:xfrm>
            <a:off x="204716" y="4562475"/>
            <a:ext cx="951249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24785B7-8B41-AA66-1C61-8F64672AA3CA}"/>
              </a:ext>
            </a:extLst>
          </p:cNvPr>
          <p:cNvSpPr>
            <a:spLocks noGrp="1"/>
          </p:cNvSpPr>
          <p:nvPr>
            <p:ph type="dt" sz="half" idx="10"/>
          </p:nvPr>
        </p:nvSpPr>
        <p:spPr/>
        <p:txBody>
          <a:bodyPr/>
          <a:lstStyle/>
          <a:p>
            <a:fld id="{8B2B7FDC-9F13-4E8D-96EF-2B694806A3A6}" type="datetimeFigureOut">
              <a:rPr lang="en-GB" smtClean="0"/>
              <a:t>07/07/2026</a:t>
            </a:fld>
            <a:endParaRPr lang="en-GB"/>
          </a:p>
        </p:txBody>
      </p:sp>
      <p:sp>
        <p:nvSpPr>
          <p:cNvPr id="5" name="Footer Placeholder 4">
            <a:extLst>
              <a:ext uri="{FF2B5EF4-FFF2-40B4-BE49-F238E27FC236}">
                <a16:creationId xmlns:a16="http://schemas.microsoft.com/office/drawing/2014/main" id="{F394674F-8825-1C34-BEB7-E50896E8AE8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91FEB33-42F3-EC09-ED01-1B18CE28BA53}"/>
              </a:ext>
            </a:extLst>
          </p:cNvPr>
          <p:cNvSpPr>
            <a:spLocks noGrp="1"/>
          </p:cNvSpPr>
          <p:nvPr>
            <p:ph type="sldNum" sz="quarter" idx="12"/>
          </p:nvPr>
        </p:nvSpPr>
        <p:spPr/>
        <p:txBody>
          <a:bodyPr/>
          <a:lstStyle/>
          <a:p>
            <a:fld id="{71DB8418-45AD-47F2-8615-F0D6417A1D98}" type="slidenum">
              <a:rPr lang="en-GB" smtClean="0"/>
              <a:t>‹#›</a:t>
            </a:fld>
            <a:endParaRPr lang="en-GB"/>
          </a:p>
        </p:txBody>
      </p:sp>
    </p:spTree>
    <p:extLst>
      <p:ext uri="{BB962C8B-B14F-4D97-AF65-F5344CB8AC3E}">
        <p14:creationId xmlns:p14="http://schemas.microsoft.com/office/powerpoint/2010/main" val="157420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42F4E-A6A0-A46A-C745-7068CDC04F1F}"/>
              </a:ext>
            </a:extLst>
          </p:cNvPr>
          <p:cNvSpPr>
            <a:spLocks noGrp="1"/>
          </p:cNvSpPr>
          <p:nvPr>
            <p:ph type="title"/>
          </p:nvPr>
        </p:nvSpPr>
        <p:spPr>
          <a:xfrm>
            <a:off x="264994" y="320675"/>
            <a:ext cx="9493155" cy="1325563"/>
          </a:xfrm>
        </p:spPr>
        <p:txBody>
          <a:body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14CC7DB2-037E-0993-86BF-00D6D3092EF9}"/>
              </a:ext>
            </a:extLst>
          </p:cNvPr>
          <p:cNvSpPr>
            <a:spLocks noGrp="1"/>
          </p:cNvSpPr>
          <p:nvPr>
            <p:ph sz="half" idx="1"/>
          </p:nvPr>
        </p:nvSpPr>
        <p:spPr>
          <a:xfrm>
            <a:off x="264994" y="1825625"/>
            <a:ext cx="4195549"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13C3C4F-D4FF-FD09-1978-56FB6AD59AFF}"/>
              </a:ext>
            </a:extLst>
          </p:cNvPr>
          <p:cNvSpPr>
            <a:spLocks noGrp="1"/>
          </p:cNvSpPr>
          <p:nvPr>
            <p:ph sz="half" idx="2"/>
          </p:nvPr>
        </p:nvSpPr>
        <p:spPr>
          <a:xfrm>
            <a:off x="5562600" y="1836098"/>
            <a:ext cx="4195549"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9CFD34D-03A4-BE13-8588-24719638AF3A}"/>
              </a:ext>
            </a:extLst>
          </p:cNvPr>
          <p:cNvSpPr>
            <a:spLocks noGrp="1"/>
          </p:cNvSpPr>
          <p:nvPr>
            <p:ph type="dt" sz="half" idx="10"/>
          </p:nvPr>
        </p:nvSpPr>
        <p:spPr/>
        <p:txBody>
          <a:bodyPr/>
          <a:lstStyle/>
          <a:p>
            <a:fld id="{8B2B7FDC-9F13-4E8D-96EF-2B694806A3A6}" type="datetimeFigureOut">
              <a:rPr lang="en-GB" smtClean="0"/>
              <a:t>07/07/2026</a:t>
            </a:fld>
            <a:endParaRPr lang="en-GB"/>
          </a:p>
        </p:txBody>
      </p:sp>
      <p:sp>
        <p:nvSpPr>
          <p:cNvPr id="6" name="Footer Placeholder 5">
            <a:extLst>
              <a:ext uri="{FF2B5EF4-FFF2-40B4-BE49-F238E27FC236}">
                <a16:creationId xmlns:a16="http://schemas.microsoft.com/office/drawing/2014/main" id="{289CFD31-CFC4-CB50-2E4E-320A317435B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2B64005-5076-C00A-FE3B-4DB16CB2DDAA}"/>
              </a:ext>
            </a:extLst>
          </p:cNvPr>
          <p:cNvSpPr>
            <a:spLocks noGrp="1"/>
          </p:cNvSpPr>
          <p:nvPr>
            <p:ph type="sldNum" sz="quarter" idx="12"/>
          </p:nvPr>
        </p:nvSpPr>
        <p:spPr/>
        <p:txBody>
          <a:bodyPr/>
          <a:lstStyle/>
          <a:p>
            <a:fld id="{71DB8418-45AD-47F2-8615-F0D6417A1D98}" type="slidenum">
              <a:rPr lang="en-GB" smtClean="0"/>
              <a:t>‹#›</a:t>
            </a:fld>
            <a:endParaRPr lang="en-GB"/>
          </a:p>
        </p:txBody>
      </p:sp>
    </p:spTree>
    <p:extLst>
      <p:ext uri="{BB962C8B-B14F-4D97-AF65-F5344CB8AC3E}">
        <p14:creationId xmlns:p14="http://schemas.microsoft.com/office/powerpoint/2010/main" val="38789945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0C76A-7F14-2534-9B36-9BF84460C4CA}"/>
              </a:ext>
            </a:extLst>
          </p:cNvPr>
          <p:cNvSpPr>
            <a:spLocks noGrp="1"/>
          </p:cNvSpPr>
          <p:nvPr>
            <p:ph type="title"/>
          </p:nvPr>
        </p:nvSpPr>
        <p:spPr>
          <a:xfrm>
            <a:off x="239287" y="355600"/>
            <a:ext cx="9491567"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93CF0A9-98D2-1697-4A18-B4732DFF70FC}"/>
              </a:ext>
            </a:extLst>
          </p:cNvPr>
          <p:cNvSpPr>
            <a:spLocks noGrp="1"/>
          </p:cNvSpPr>
          <p:nvPr>
            <p:ph type="body" idx="1"/>
          </p:nvPr>
        </p:nvSpPr>
        <p:spPr>
          <a:xfrm>
            <a:off x="239288" y="1681163"/>
            <a:ext cx="431254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CEBE36F-B28A-70C9-0ED7-B83CC6A71F46}"/>
              </a:ext>
            </a:extLst>
          </p:cNvPr>
          <p:cNvSpPr>
            <a:spLocks noGrp="1"/>
          </p:cNvSpPr>
          <p:nvPr>
            <p:ph sz="half" idx="2"/>
          </p:nvPr>
        </p:nvSpPr>
        <p:spPr>
          <a:xfrm>
            <a:off x="239288" y="2505075"/>
            <a:ext cx="413877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BD31D4F-D65E-A262-ECF9-CE35E4EF4E58}"/>
              </a:ext>
            </a:extLst>
          </p:cNvPr>
          <p:cNvSpPr>
            <a:spLocks noGrp="1"/>
          </p:cNvSpPr>
          <p:nvPr>
            <p:ph type="body" sz="quarter" idx="3"/>
          </p:nvPr>
        </p:nvSpPr>
        <p:spPr>
          <a:xfrm>
            <a:off x="5397074" y="1681163"/>
            <a:ext cx="433378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98CEC33-2E30-3A67-FACE-70F6ED8FC06F}"/>
              </a:ext>
            </a:extLst>
          </p:cNvPr>
          <p:cNvSpPr>
            <a:spLocks noGrp="1"/>
          </p:cNvSpPr>
          <p:nvPr>
            <p:ph sz="quarter" idx="4"/>
          </p:nvPr>
        </p:nvSpPr>
        <p:spPr>
          <a:xfrm>
            <a:off x="5571699" y="2505075"/>
            <a:ext cx="4159155"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B5BB140-CADE-FAD4-6C91-30CE50CBEBE9}"/>
              </a:ext>
            </a:extLst>
          </p:cNvPr>
          <p:cNvSpPr>
            <a:spLocks noGrp="1"/>
          </p:cNvSpPr>
          <p:nvPr>
            <p:ph type="dt" sz="half" idx="10"/>
          </p:nvPr>
        </p:nvSpPr>
        <p:spPr/>
        <p:txBody>
          <a:bodyPr/>
          <a:lstStyle/>
          <a:p>
            <a:fld id="{8B2B7FDC-9F13-4E8D-96EF-2B694806A3A6}" type="datetimeFigureOut">
              <a:rPr lang="en-GB" smtClean="0"/>
              <a:t>07/07/2026</a:t>
            </a:fld>
            <a:endParaRPr lang="en-GB"/>
          </a:p>
        </p:txBody>
      </p:sp>
      <p:sp>
        <p:nvSpPr>
          <p:cNvPr id="8" name="Footer Placeholder 7">
            <a:extLst>
              <a:ext uri="{FF2B5EF4-FFF2-40B4-BE49-F238E27FC236}">
                <a16:creationId xmlns:a16="http://schemas.microsoft.com/office/drawing/2014/main" id="{95711941-F21C-CF3C-B5FB-E96723ADDCF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612A3D5-C441-7404-EFCB-90BFA022B82A}"/>
              </a:ext>
            </a:extLst>
          </p:cNvPr>
          <p:cNvSpPr>
            <a:spLocks noGrp="1"/>
          </p:cNvSpPr>
          <p:nvPr>
            <p:ph type="sldNum" sz="quarter" idx="12"/>
          </p:nvPr>
        </p:nvSpPr>
        <p:spPr/>
        <p:txBody>
          <a:bodyPr/>
          <a:lstStyle/>
          <a:p>
            <a:fld id="{71DB8418-45AD-47F2-8615-F0D6417A1D98}" type="slidenum">
              <a:rPr lang="en-GB" smtClean="0"/>
              <a:t>‹#›</a:t>
            </a:fld>
            <a:endParaRPr lang="en-GB"/>
          </a:p>
        </p:txBody>
      </p:sp>
    </p:spTree>
    <p:extLst>
      <p:ext uri="{BB962C8B-B14F-4D97-AF65-F5344CB8AC3E}">
        <p14:creationId xmlns:p14="http://schemas.microsoft.com/office/powerpoint/2010/main" val="6994301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385F9-EE79-97C9-0F98-F2328A199DC0}"/>
              </a:ext>
            </a:extLst>
          </p:cNvPr>
          <p:cNvSpPr>
            <a:spLocks noGrp="1"/>
          </p:cNvSpPr>
          <p:nvPr>
            <p:ph type="title"/>
          </p:nvPr>
        </p:nvSpPr>
        <p:spPr>
          <a:xfrm>
            <a:off x="237699" y="324182"/>
            <a:ext cx="9506802" cy="1325563"/>
          </a:xfrm>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9E86E71-2144-0EE2-1FDE-3613B52D6849}"/>
              </a:ext>
            </a:extLst>
          </p:cNvPr>
          <p:cNvSpPr>
            <a:spLocks noGrp="1"/>
          </p:cNvSpPr>
          <p:nvPr>
            <p:ph type="dt" sz="half" idx="10"/>
          </p:nvPr>
        </p:nvSpPr>
        <p:spPr/>
        <p:txBody>
          <a:bodyPr/>
          <a:lstStyle/>
          <a:p>
            <a:fld id="{8B2B7FDC-9F13-4E8D-96EF-2B694806A3A6}" type="datetimeFigureOut">
              <a:rPr lang="en-GB" smtClean="0"/>
              <a:t>07/07/2026</a:t>
            </a:fld>
            <a:endParaRPr lang="en-GB"/>
          </a:p>
        </p:txBody>
      </p:sp>
      <p:sp>
        <p:nvSpPr>
          <p:cNvPr id="4" name="Footer Placeholder 3">
            <a:extLst>
              <a:ext uri="{FF2B5EF4-FFF2-40B4-BE49-F238E27FC236}">
                <a16:creationId xmlns:a16="http://schemas.microsoft.com/office/drawing/2014/main" id="{A0424FE0-84FB-978F-A2B6-8F5EFDF54D7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F9ABF63-80C9-E41C-466A-C397874EB400}"/>
              </a:ext>
            </a:extLst>
          </p:cNvPr>
          <p:cNvSpPr>
            <a:spLocks noGrp="1"/>
          </p:cNvSpPr>
          <p:nvPr>
            <p:ph type="sldNum" sz="quarter" idx="12"/>
          </p:nvPr>
        </p:nvSpPr>
        <p:spPr/>
        <p:txBody>
          <a:bodyPr/>
          <a:lstStyle/>
          <a:p>
            <a:fld id="{71DB8418-45AD-47F2-8615-F0D6417A1D98}" type="slidenum">
              <a:rPr lang="en-GB" smtClean="0"/>
              <a:t>‹#›</a:t>
            </a:fld>
            <a:endParaRPr lang="en-GB"/>
          </a:p>
        </p:txBody>
      </p:sp>
    </p:spTree>
    <p:extLst>
      <p:ext uri="{BB962C8B-B14F-4D97-AF65-F5344CB8AC3E}">
        <p14:creationId xmlns:p14="http://schemas.microsoft.com/office/powerpoint/2010/main" val="8402531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CF9C143-096A-A95E-2B77-0B9DA594A7B5}"/>
              </a:ext>
            </a:extLst>
          </p:cNvPr>
          <p:cNvSpPr>
            <a:spLocks noGrp="1"/>
          </p:cNvSpPr>
          <p:nvPr>
            <p:ph type="dt" sz="half" idx="10"/>
          </p:nvPr>
        </p:nvSpPr>
        <p:spPr/>
        <p:txBody>
          <a:bodyPr/>
          <a:lstStyle/>
          <a:p>
            <a:fld id="{8B2B7FDC-9F13-4E8D-96EF-2B694806A3A6}" type="datetimeFigureOut">
              <a:rPr lang="en-GB" smtClean="0"/>
              <a:t>07/07/2026</a:t>
            </a:fld>
            <a:endParaRPr lang="en-GB"/>
          </a:p>
        </p:txBody>
      </p:sp>
      <p:sp>
        <p:nvSpPr>
          <p:cNvPr id="3" name="Footer Placeholder 2">
            <a:extLst>
              <a:ext uri="{FF2B5EF4-FFF2-40B4-BE49-F238E27FC236}">
                <a16:creationId xmlns:a16="http://schemas.microsoft.com/office/drawing/2014/main" id="{38BEB839-5FEA-1890-4890-F8D0492FE34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AF7763C-3194-EF49-BD5F-06A8864F842C}"/>
              </a:ext>
            </a:extLst>
          </p:cNvPr>
          <p:cNvSpPr>
            <a:spLocks noGrp="1"/>
          </p:cNvSpPr>
          <p:nvPr>
            <p:ph type="sldNum" sz="quarter" idx="12"/>
          </p:nvPr>
        </p:nvSpPr>
        <p:spPr/>
        <p:txBody>
          <a:bodyPr/>
          <a:lstStyle/>
          <a:p>
            <a:fld id="{71DB8418-45AD-47F2-8615-F0D6417A1D98}" type="slidenum">
              <a:rPr lang="en-GB" smtClean="0"/>
              <a:t>‹#›</a:t>
            </a:fld>
            <a:endParaRPr lang="en-GB"/>
          </a:p>
        </p:txBody>
      </p:sp>
    </p:spTree>
    <p:extLst>
      <p:ext uri="{BB962C8B-B14F-4D97-AF65-F5344CB8AC3E}">
        <p14:creationId xmlns:p14="http://schemas.microsoft.com/office/powerpoint/2010/main" val="38001894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26791-D625-5171-2B9C-4180EAD161C5}"/>
              </a:ext>
            </a:extLst>
          </p:cNvPr>
          <p:cNvSpPr>
            <a:spLocks noGrp="1"/>
          </p:cNvSpPr>
          <p:nvPr>
            <p:ph type="title"/>
          </p:nvPr>
        </p:nvSpPr>
        <p:spPr>
          <a:xfrm>
            <a:off x="239286" y="366428"/>
            <a:ext cx="9464272"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8305CF0-9215-FD21-F3BE-833212AAAC1B}"/>
              </a:ext>
            </a:extLst>
          </p:cNvPr>
          <p:cNvSpPr>
            <a:spLocks noGrp="1"/>
          </p:cNvSpPr>
          <p:nvPr>
            <p:ph type="pic" idx="1"/>
          </p:nvPr>
        </p:nvSpPr>
        <p:spPr>
          <a:xfrm>
            <a:off x="4582686" y="2040079"/>
            <a:ext cx="5120872" cy="38991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E1B7632D-0EA5-78FD-91F9-685B074CB51E}"/>
              </a:ext>
            </a:extLst>
          </p:cNvPr>
          <p:cNvSpPr>
            <a:spLocks noGrp="1"/>
          </p:cNvSpPr>
          <p:nvPr>
            <p:ph type="body" sz="half" idx="2"/>
          </p:nvPr>
        </p:nvSpPr>
        <p:spPr>
          <a:xfrm>
            <a:off x="239286" y="2062162"/>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CE9B71F-2974-8850-0B38-F4541C41609F}"/>
              </a:ext>
            </a:extLst>
          </p:cNvPr>
          <p:cNvSpPr>
            <a:spLocks noGrp="1"/>
          </p:cNvSpPr>
          <p:nvPr>
            <p:ph type="dt" sz="half" idx="10"/>
          </p:nvPr>
        </p:nvSpPr>
        <p:spPr/>
        <p:txBody>
          <a:bodyPr/>
          <a:lstStyle/>
          <a:p>
            <a:fld id="{8B2B7FDC-9F13-4E8D-96EF-2B694806A3A6}" type="datetimeFigureOut">
              <a:rPr lang="en-GB" smtClean="0"/>
              <a:t>07/07/2026</a:t>
            </a:fld>
            <a:endParaRPr lang="en-GB"/>
          </a:p>
        </p:txBody>
      </p:sp>
      <p:sp>
        <p:nvSpPr>
          <p:cNvPr id="6" name="Footer Placeholder 5">
            <a:extLst>
              <a:ext uri="{FF2B5EF4-FFF2-40B4-BE49-F238E27FC236}">
                <a16:creationId xmlns:a16="http://schemas.microsoft.com/office/drawing/2014/main" id="{2722E7B5-7DE1-80E2-4D65-58EBBF73466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4B8DEC-1B41-5879-53DF-D29FEC8D3EDF}"/>
              </a:ext>
            </a:extLst>
          </p:cNvPr>
          <p:cNvSpPr>
            <a:spLocks noGrp="1"/>
          </p:cNvSpPr>
          <p:nvPr>
            <p:ph type="sldNum" sz="quarter" idx="12"/>
          </p:nvPr>
        </p:nvSpPr>
        <p:spPr/>
        <p:txBody>
          <a:bodyPr/>
          <a:lstStyle/>
          <a:p>
            <a:fld id="{71DB8418-45AD-47F2-8615-F0D6417A1D98}" type="slidenum">
              <a:rPr lang="en-GB" smtClean="0"/>
              <a:t>‹#›</a:t>
            </a:fld>
            <a:endParaRPr lang="en-GB"/>
          </a:p>
        </p:txBody>
      </p:sp>
    </p:spTree>
    <p:extLst>
      <p:ext uri="{BB962C8B-B14F-4D97-AF65-F5344CB8AC3E}">
        <p14:creationId xmlns:p14="http://schemas.microsoft.com/office/powerpoint/2010/main" val="17471582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68DB1DCA-55EB-1A92-CCE5-A51C66D8CC59}"/>
              </a:ext>
            </a:extLst>
          </p:cNvPr>
          <p:cNvSpPr txBox="1"/>
          <p:nvPr userDrawn="1"/>
        </p:nvSpPr>
        <p:spPr>
          <a:xfrm>
            <a:off x="9826388" y="-159306"/>
            <a:ext cx="2365612" cy="7017306"/>
          </a:xfrm>
          <a:prstGeom prst="rect">
            <a:avLst/>
          </a:prstGeom>
          <a:solidFill>
            <a:schemeClr val="bg1">
              <a:lumMod val="85000"/>
            </a:schemeClr>
          </a:solidFill>
        </p:spPr>
        <p:txBody>
          <a:bodyPr wrap="square" rtlCol="0">
            <a:spAutoFit/>
          </a:bodyPr>
          <a:lstStyle/>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p:txBody>
      </p:sp>
      <p:sp>
        <p:nvSpPr>
          <p:cNvPr id="2" name="Title Placeholder 1">
            <a:extLst>
              <a:ext uri="{FF2B5EF4-FFF2-40B4-BE49-F238E27FC236}">
                <a16:creationId xmlns:a16="http://schemas.microsoft.com/office/drawing/2014/main" id="{23E5A428-CC80-BA90-15EB-CFB3ECD668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9477894-212D-4126-33D7-4E46E8F7F8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E70B3DE-9634-DCA9-2027-3A012D76DE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Trebuchet MS" panose="020B0603020202020204" pitchFamily="34" charset="0"/>
              </a:defRPr>
            </a:lvl1pPr>
          </a:lstStyle>
          <a:p>
            <a:fld id="{8B2B7FDC-9F13-4E8D-96EF-2B694806A3A6}" type="datetimeFigureOut">
              <a:rPr lang="en-GB" smtClean="0"/>
              <a:pPr/>
              <a:t>07/07/2026</a:t>
            </a:fld>
            <a:endParaRPr lang="en-GB"/>
          </a:p>
        </p:txBody>
      </p:sp>
      <p:sp>
        <p:nvSpPr>
          <p:cNvPr id="5" name="Footer Placeholder 4">
            <a:extLst>
              <a:ext uri="{FF2B5EF4-FFF2-40B4-BE49-F238E27FC236}">
                <a16:creationId xmlns:a16="http://schemas.microsoft.com/office/drawing/2014/main" id="{57C4077C-DF17-F586-2C6E-25213F2938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Trebuchet MS" panose="020B0603020202020204" pitchFamily="34" charset="0"/>
              </a:defRPr>
            </a:lvl1pPr>
          </a:lstStyle>
          <a:p>
            <a:endParaRPr lang="en-GB"/>
          </a:p>
        </p:txBody>
      </p:sp>
      <p:sp>
        <p:nvSpPr>
          <p:cNvPr id="6" name="Slide Number Placeholder 5">
            <a:extLst>
              <a:ext uri="{FF2B5EF4-FFF2-40B4-BE49-F238E27FC236}">
                <a16:creationId xmlns:a16="http://schemas.microsoft.com/office/drawing/2014/main" id="{00795ECB-05D3-5F40-396E-DAEB9AA5D4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latin typeface="Trebuchet MS" panose="020B0603020202020204" pitchFamily="34" charset="0"/>
              </a:defRPr>
            </a:lvl1pPr>
          </a:lstStyle>
          <a:p>
            <a:fld id="{71DB8418-45AD-47F2-8615-F0D6417A1D98}" type="slidenum">
              <a:rPr lang="en-GB" smtClean="0"/>
              <a:pPr/>
              <a:t>‹#›</a:t>
            </a:fld>
            <a:endParaRPr lang="en-GB"/>
          </a:p>
        </p:txBody>
      </p:sp>
      <p:pic>
        <p:nvPicPr>
          <p:cNvPr id="8" name="Picture 7">
            <a:extLst>
              <a:ext uri="{FF2B5EF4-FFF2-40B4-BE49-F238E27FC236}">
                <a16:creationId xmlns:a16="http://schemas.microsoft.com/office/drawing/2014/main" id="{78FC906F-6709-705E-FD80-DC9ED483FD82}"/>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0413241" y="6064424"/>
            <a:ext cx="1613353" cy="657051"/>
          </a:xfrm>
          <a:prstGeom prst="rect">
            <a:avLst/>
          </a:prstGeom>
        </p:spPr>
      </p:pic>
      <p:sp>
        <p:nvSpPr>
          <p:cNvPr id="10" name="Freeform 12">
            <a:extLst>
              <a:ext uri="{FF2B5EF4-FFF2-40B4-BE49-F238E27FC236}">
                <a16:creationId xmlns:a16="http://schemas.microsoft.com/office/drawing/2014/main" id="{B3F53C75-771E-0996-7DCB-DFEB69855E20}"/>
              </a:ext>
            </a:extLst>
          </p:cNvPr>
          <p:cNvSpPr/>
          <p:nvPr userDrawn="1"/>
        </p:nvSpPr>
        <p:spPr>
          <a:xfrm>
            <a:off x="0" y="6064424"/>
            <a:ext cx="2565779" cy="793576"/>
          </a:xfrm>
          <a:custGeom>
            <a:avLst/>
            <a:gdLst/>
            <a:ahLst/>
            <a:cxnLst/>
            <a:rect l="l" t="t" r="r" b="b"/>
            <a:pathLst>
              <a:path w="2800871" h="942939">
                <a:moveTo>
                  <a:pt x="0" y="0"/>
                </a:moveTo>
                <a:lnTo>
                  <a:pt x="2800871" y="0"/>
                </a:lnTo>
                <a:lnTo>
                  <a:pt x="2800871" y="942939"/>
                </a:lnTo>
                <a:lnTo>
                  <a:pt x="0" y="942939"/>
                </a:lnTo>
                <a:lnTo>
                  <a:pt x="0" y="0"/>
                </a:lnTo>
                <a:close/>
              </a:path>
            </a:pathLst>
          </a:custGeom>
          <a:blipFill>
            <a:blip r:embed="rId11"/>
            <a:stretch>
              <a:fillRect/>
            </a:stretch>
          </a:blipFill>
        </p:spPr>
        <p:txBody>
          <a:bodyPr/>
          <a:lstStyle/>
          <a:p>
            <a:endParaRPr lang="en-GB"/>
          </a:p>
        </p:txBody>
      </p:sp>
    </p:spTree>
    <p:extLst>
      <p:ext uri="{BB962C8B-B14F-4D97-AF65-F5344CB8AC3E}">
        <p14:creationId xmlns:p14="http://schemas.microsoft.com/office/powerpoint/2010/main" val="2520422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8"/>
  </p:sldLayoutIdLst>
  <p:txStyles>
    <p:titleStyle>
      <a:lvl1pPr algn="l" defTabSz="914400" rtl="0" eaLnBrk="1" latinLnBrk="0" hangingPunct="1">
        <a:lnSpc>
          <a:spcPct val="90000"/>
        </a:lnSpc>
        <a:spcBef>
          <a:spcPct val="0"/>
        </a:spcBef>
        <a:buNone/>
        <a:defRPr sz="4400" kern="1200">
          <a:solidFill>
            <a:schemeClr val="tx1"/>
          </a:solidFill>
          <a:latin typeface="Trebuchet MS" panose="020B0603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rebuchet MS" panose="020B06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rebuchet MS" panose="020B06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rebuchet MS" panose="020B06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rebuchet MS" panose="020B06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rebuchet MS" panose="020B06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retrieval.toolsforteaching.co.uk/"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62565-0C80-B0C4-6008-D01CD874018F}"/>
              </a:ext>
            </a:extLst>
          </p:cNvPr>
          <p:cNvSpPr>
            <a:spLocks noGrp="1"/>
          </p:cNvSpPr>
          <p:nvPr>
            <p:ph type="ctrTitle"/>
          </p:nvPr>
        </p:nvSpPr>
        <p:spPr>
          <a:xfrm>
            <a:off x="414301" y="1538074"/>
            <a:ext cx="9144000" cy="2387600"/>
          </a:xfrm>
        </p:spPr>
        <p:txBody>
          <a:bodyPr/>
          <a:lstStyle/>
          <a:p>
            <a:r>
              <a:rPr lang="en-US" dirty="0"/>
              <a:t>Unit 5 Lesson 07 – Introduction to Agile</a:t>
            </a:r>
            <a:endParaRPr lang="en-GB" dirty="0"/>
          </a:p>
        </p:txBody>
      </p:sp>
    </p:spTree>
    <p:extLst>
      <p:ext uri="{BB962C8B-B14F-4D97-AF65-F5344CB8AC3E}">
        <p14:creationId xmlns:p14="http://schemas.microsoft.com/office/powerpoint/2010/main" val="5801463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A8338-1F6A-18B9-DD59-55A89BCF2C42}"/>
              </a:ext>
            </a:extLst>
          </p:cNvPr>
          <p:cNvSpPr>
            <a:spLocks noGrp="1"/>
          </p:cNvSpPr>
          <p:nvPr>
            <p:ph type="title"/>
          </p:nvPr>
        </p:nvSpPr>
        <p:spPr/>
        <p:txBody>
          <a:bodyPr/>
          <a:lstStyle/>
          <a:p>
            <a:r>
              <a:rPr lang="en-GB" dirty="0"/>
              <a:t>Recall Exercise</a:t>
            </a:r>
          </a:p>
        </p:txBody>
      </p:sp>
      <p:sp>
        <p:nvSpPr>
          <p:cNvPr id="3" name="Content Placeholder 2">
            <a:extLst>
              <a:ext uri="{FF2B5EF4-FFF2-40B4-BE49-F238E27FC236}">
                <a16:creationId xmlns:a16="http://schemas.microsoft.com/office/drawing/2014/main" id="{44BE340F-1537-1DD8-A4C0-90C99D913A49}"/>
              </a:ext>
            </a:extLst>
          </p:cNvPr>
          <p:cNvSpPr>
            <a:spLocks noGrp="1"/>
          </p:cNvSpPr>
          <p:nvPr>
            <p:ph idx="1"/>
          </p:nvPr>
        </p:nvSpPr>
        <p:spPr/>
        <p:txBody>
          <a:bodyPr>
            <a:normAutofit/>
          </a:bodyPr>
          <a:lstStyle/>
          <a:p>
            <a:pPr marL="0" indent="0">
              <a:buNone/>
            </a:pPr>
            <a:r>
              <a:rPr lang="en-GB" sz="4000" dirty="0"/>
              <a:t>Visit:</a:t>
            </a:r>
          </a:p>
          <a:p>
            <a:pPr marL="0" indent="0">
              <a:buNone/>
            </a:pPr>
            <a:endParaRPr lang="en-GB" sz="4000" dirty="0"/>
          </a:p>
          <a:p>
            <a:pPr marL="0" indent="0">
              <a:buNone/>
            </a:pPr>
            <a:r>
              <a:rPr lang="en-GB" sz="4000" dirty="0">
                <a:hlinkClick r:id="rId2"/>
              </a:rPr>
              <a:t>https://retrieval.toolsforteaching.co.uk</a:t>
            </a:r>
            <a:endParaRPr lang="en-GB" sz="4000" dirty="0"/>
          </a:p>
          <a:p>
            <a:pPr marL="0" indent="0">
              <a:buNone/>
            </a:pPr>
            <a:endParaRPr lang="en-GB" sz="4000" dirty="0"/>
          </a:p>
          <a:p>
            <a:pPr marL="0" indent="0">
              <a:buNone/>
            </a:pPr>
            <a:r>
              <a:rPr lang="en-GB" sz="5400" dirty="0"/>
              <a:t>Code: </a:t>
            </a:r>
            <a:r>
              <a:rPr lang="en-GB" sz="5400" dirty="0">
                <a:solidFill>
                  <a:srgbClr val="FF0000"/>
                </a:solidFill>
              </a:rPr>
              <a:t>msgbx4 </a:t>
            </a:r>
          </a:p>
        </p:txBody>
      </p:sp>
    </p:spTree>
    <p:extLst>
      <p:ext uri="{BB962C8B-B14F-4D97-AF65-F5344CB8AC3E}">
        <p14:creationId xmlns:p14="http://schemas.microsoft.com/office/powerpoint/2010/main" val="16442935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BE9DCF7-CE04-96A4-E123-288F98BA1FA4}"/>
              </a:ext>
            </a:extLst>
          </p:cNvPr>
          <p:cNvSpPr txBox="1"/>
          <p:nvPr/>
        </p:nvSpPr>
        <p:spPr>
          <a:xfrm>
            <a:off x="216310" y="648928"/>
            <a:ext cx="9507731" cy="3770263"/>
          </a:xfrm>
          <a:prstGeom prst="rect">
            <a:avLst/>
          </a:prstGeom>
          <a:noFill/>
        </p:spPr>
        <p:txBody>
          <a:bodyPr wrap="none" rtlCol="0">
            <a:spAutoFit/>
          </a:bodyPr>
          <a:lstStyle/>
          <a:p>
            <a:r>
              <a:rPr lang="en-GB" sz="23900" dirty="0">
                <a:latin typeface="Impact" panose="020B0806030902050204" pitchFamily="34" charset="0"/>
              </a:rPr>
              <a:t>Phones</a:t>
            </a:r>
          </a:p>
        </p:txBody>
      </p:sp>
      <p:sp>
        <p:nvSpPr>
          <p:cNvPr id="5" name="TextBox 4">
            <a:extLst>
              <a:ext uri="{FF2B5EF4-FFF2-40B4-BE49-F238E27FC236}">
                <a16:creationId xmlns:a16="http://schemas.microsoft.com/office/drawing/2014/main" id="{C4C56678-BE44-FDEF-A66B-BB5C369BB7E8}"/>
              </a:ext>
            </a:extLst>
          </p:cNvPr>
          <p:cNvSpPr txBox="1"/>
          <p:nvPr/>
        </p:nvSpPr>
        <p:spPr>
          <a:xfrm>
            <a:off x="1209368" y="1012723"/>
            <a:ext cx="1457450" cy="276999"/>
          </a:xfrm>
          <a:prstGeom prst="rect">
            <a:avLst/>
          </a:prstGeom>
          <a:noFill/>
        </p:spPr>
        <p:txBody>
          <a:bodyPr wrap="none" rtlCol="0">
            <a:spAutoFit/>
          </a:bodyPr>
          <a:lstStyle/>
          <a:p>
            <a:r>
              <a:rPr lang="en-GB" sz="1200" dirty="0">
                <a:latin typeface="Trebuchet MS" panose="020B0603020202020204" pitchFamily="34" charset="0"/>
              </a:rPr>
              <a:t>a small reminder…</a:t>
            </a:r>
          </a:p>
        </p:txBody>
      </p:sp>
      <p:sp>
        <p:nvSpPr>
          <p:cNvPr id="6" name="TextBox 5">
            <a:extLst>
              <a:ext uri="{FF2B5EF4-FFF2-40B4-BE49-F238E27FC236}">
                <a16:creationId xmlns:a16="http://schemas.microsoft.com/office/drawing/2014/main" id="{8C238D26-776C-EF2B-9819-1735DEF8842E}"/>
              </a:ext>
            </a:extLst>
          </p:cNvPr>
          <p:cNvSpPr txBox="1"/>
          <p:nvPr/>
        </p:nvSpPr>
        <p:spPr>
          <a:xfrm>
            <a:off x="1479476" y="3739917"/>
            <a:ext cx="6981398" cy="338554"/>
          </a:xfrm>
          <a:prstGeom prst="rect">
            <a:avLst/>
          </a:prstGeom>
          <a:noFill/>
        </p:spPr>
        <p:txBody>
          <a:bodyPr wrap="none" rtlCol="0">
            <a:spAutoFit/>
          </a:bodyPr>
          <a:lstStyle/>
          <a:p>
            <a:r>
              <a:rPr lang="en-GB" sz="1600" dirty="0">
                <a:latin typeface="Trebuchet MS" panose="020B0603020202020204" pitchFamily="34" charset="0"/>
              </a:rPr>
              <a:t>once you have authenticated phones should be in the pockets on the wall</a:t>
            </a:r>
          </a:p>
        </p:txBody>
      </p:sp>
    </p:spTree>
    <p:extLst>
      <p:ext uri="{BB962C8B-B14F-4D97-AF65-F5344CB8AC3E}">
        <p14:creationId xmlns:p14="http://schemas.microsoft.com/office/powerpoint/2010/main" val="17021186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8F5D7-D0A4-702C-539B-53EC279AF2B4}"/>
              </a:ext>
            </a:extLst>
          </p:cNvPr>
          <p:cNvSpPr>
            <a:spLocks noGrp="1"/>
          </p:cNvSpPr>
          <p:nvPr>
            <p:ph type="title"/>
          </p:nvPr>
        </p:nvSpPr>
        <p:spPr/>
        <p:txBody>
          <a:bodyPr/>
          <a:lstStyle/>
          <a:p>
            <a:r>
              <a:rPr lang="en-GB" dirty="0"/>
              <a:t>Learning Objectives</a:t>
            </a:r>
          </a:p>
        </p:txBody>
      </p:sp>
      <p:sp>
        <p:nvSpPr>
          <p:cNvPr id="3" name="Content Placeholder 2">
            <a:extLst>
              <a:ext uri="{FF2B5EF4-FFF2-40B4-BE49-F238E27FC236}">
                <a16:creationId xmlns:a16="http://schemas.microsoft.com/office/drawing/2014/main" id="{CE55A06B-2A44-E594-5D96-095076362267}"/>
              </a:ext>
            </a:extLst>
          </p:cNvPr>
          <p:cNvSpPr>
            <a:spLocks noGrp="1"/>
          </p:cNvSpPr>
          <p:nvPr>
            <p:ph idx="1"/>
          </p:nvPr>
        </p:nvSpPr>
        <p:spPr/>
        <p:txBody>
          <a:bodyPr/>
          <a:lstStyle/>
          <a:p>
            <a:r>
              <a:rPr lang="en-GB" b="1" dirty="0"/>
              <a:t>By the end of this lesson, learners will be able to:</a:t>
            </a:r>
            <a:endParaRPr lang="en-GB" dirty="0"/>
          </a:p>
          <a:p>
            <a:pPr lvl="1"/>
            <a:r>
              <a:rPr lang="en-GB" dirty="0"/>
              <a:t>Define Agile development and explain how it differs from traditional (Waterfall) approaches.</a:t>
            </a:r>
          </a:p>
          <a:p>
            <a:pPr lvl="1"/>
            <a:r>
              <a:rPr lang="en-GB" dirty="0"/>
              <a:t>Identify and describe the key characteristics of Agile development.</a:t>
            </a:r>
          </a:p>
          <a:p>
            <a:pPr lvl="1"/>
            <a:r>
              <a:rPr lang="en-GB" dirty="0"/>
              <a:t>Explain the advantages and disadvantages of Agile, using real-world project examples to justify.</a:t>
            </a:r>
          </a:p>
          <a:p>
            <a:pPr lvl="1"/>
            <a:r>
              <a:rPr lang="en-GB" dirty="0"/>
              <a:t>Generate Workbook evidence</a:t>
            </a:r>
          </a:p>
        </p:txBody>
      </p:sp>
    </p:spTree>
    <p:extLst>
      <p:ext uri="{BB962C8B-B14F-4D97-AF65-F5344CB8AC3E}">
        <p14:creationId xmlns:p14="http://schemas.microsoft.com/office/powerpoint/2010/main" val="1585042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DCBB3-F475-E198-21D2-7DE287207995}"/>
              </a:ext>
            </a:extLst>
          </p:cNvPr>
          <p:cNvSpPr>
            <a:spLocks noGrp="1"/>
          </p:cNvSpPr>
          <p:nvPr>
            <p:ph type="title"/>
          </p:nvPr>
        </p:nvSpPr>
        <p:spPr/>
        <p:txBody>
          <a:bodyPr/>
          <a:lstStyle/>
          <a:p>
            <a:r>
              <a:rPr lang="en-GB" dirty="0"/>
              <a:t>Key Vocabulary</a:t>
            </a:r>
          </a:p>
        </p:txBody>
      </p:sp>
      <p:graphicFrame>
        <p:nvGraphicFramePr>
          <p:cNvPr id="4" name="Table 3">
            <a:extLst>
              <a:ext uri="{FF2B5EF4-FFF2-40B4-BE49-F238E27FC236}">
                <a16:creationId xmlns:a16="http://schemas.microsoft.com/office/drawing/2014/main" id="{817A497C-05BA-44EC-706F-6989A54AE8B7}"/>
              </a:ext>
            </a:extLst>
          </p:cNvPr>
          <p:cNvGraphicFramePr>
            <a:graphicFrameLocks noGrp="1"/>
          </p:cNvGraphicFramePr>
          <p:nvPr>
            <p:extLst>
              <p:ext uri="{D42A27DB-BD31-4B8C-83A1-F6EECF244321}">
                <p14:modId xmlns:p14="http://schemas.microsoft.com/office/powerpoint/2010/main" val="410190339"/>
              </p:ext>
            </p:extLst>
          </p:nvPr>
        </p:nvGraphicFramePr>
        <p:xfrm>
          <a:off x="387984" y="1458118"/>
          <a:ext cx="9060815" cy="4906150"/>
        </p:xfrm>
        <a:graphic>
          <a:graphicData uri="http://schemas.openxmlformats.org/drawingml/2006/table">
            <a:tbl>
              <a:tblPr firstRow="1" firstCol="1" bandRow="1">
                <a:tableStyleId>{5C22544A-7EE6-4342-B048-85BDC9FD1C3A}</a:tableStyleId>
              </a:tblPr>
              <a:tblGrid>
                <a:gridCol w="3754248">
                  <a:extLst>
                    <a:ext uri="{9D8B030D-6E8A-4147-A177-3AD203B41FA5}">
                      <a16:colId xmlns:a16="http://schemas.microsoft.com/office/drawing/2014/main" val="2442287938"/>
                    </a:ext>
                  </a:extLst>
                </a:gridCol>
                <a:gridCol w="5306567">
                  <a:extLst>
                    <a:ext uri="{9D8B030D-6E8A-4147-A177-3AD203B41FA5}">
                      <a16:colId xmlns:a16="http://schemas.microsoft.com/office/drawing/2014/main" val="3361898314"/>
                    </a:ext>
                  </a:extLst>
                </a:gridCol>
              </a:tblGrid>
              <a:tr h="276064">
                <a:tc>
                  <a:txBody>
                    <a:bodyPr/>
                    <a:lstStyle/>
                    <a:p>
                      <a:pPr>
                        <a:spcBef>
                          <a:spcPts val="200"/>
                        </a:spcBef>
                        <a:spcAft>
                          <a:spcPts val="200"/>
                        </a:spcAft>
                        <a:buNone/>
                      </a:pPr>
                      <a:r>
                        <a:rPr lang="en-GB" sz="2400">
                          <a:effectLst/>
                        </a:rPr>
                        <a:t>Term</a:t>
                      </a:r>
                      <a:endParaRPr lang="en-GB" sz="2400">
                        <a:effectLst/>
                        <a:latin typeface="Arial" panose="020B0604020202020204" pitchFamily="34" charset="0"/>
                        <a:ea typeface="Arial" panose="020B0604020202020204" pitchFamily="34" charset="0"/>
                      </a:endParaRPr>
                    </a:p>
                  </a:txBody>
                  <a:tcPr marL="76200" marR="762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200"/>
                        </a:spcBef>
                        <a:spcAft>
                          <a:spcPts val="200"/>
                        </a:spcAft>
                        <a:buNone/>
                      </a:pPr>
                      <a:r>
                        <a:rPr lang="en-GB" sz="2400">
                          <a:effectLst/>
                        </a:rPr>
                        <a:t>Definition</a:t>
                      </a:r>
                      <a:endParaRPr lang="en-GB" sz="2400">
                        <a:effectLst/>
                        <a:latin typeface="Arial" panose="020B0604020202020204" pitchFamily="34" charset="0"/>
                        <a:ea typeface="Arial" panose="020B0604020202020204" pitchFamily="34" charset="0"/>
                      </a:endParaRPr>
                    </a:p>
                  </a:txBody>
                  <a:tcPr marL="76200" marR="762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77624364"/>
                  </a:ext>
                </a:extLst>
              </a:tr>
              <a:tr h="607342">
                <a:tc>
                  <a:txBody>
                    <a:bodyPr/>
                    <a:lstStyle/>
                    <a:p>
                      <a:pPr>
                        <a:spcBef>
                          <a:spcPts val="200"/>
                        </a:spcBef>
                        <a:spcAft>
                          <a:spcPts val="200"/>
                        </a:spcAft>
                        <a:buNone/>
                      </a:pPr>
                      <a:r>
                        <a:rPr lang="en-GB" sz="2400">
                          <a:effectLst/>
                        </a:rPr>
                        <a:t>Agile</a:t>
                      </a:r>
                      <a:endParaRPr lang="en-GB" sz="2400">
                        <a:effectLst/>
                        <a:latin typeface="Arial" panose="020B0604020202020204" pitchFamily="34" charset="0"/>
                        <a:ea typeface="Arial" panose="020B0604020202020204" pitchFamily="34" charset="0"/>
                      </a:endParaRPr>
                    </a:p>
                  </a:txBody>
                  <a:tcPr marL="76200" marR="762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200"/>
                        </a:spcBef>
                        <a:spcAft>
                          <a:spcPts val="200"/>
                        </a:spcAft>
                        <a:buNone/>
                      </a:pPr>
                      <a:endParaRPr lang="en-GB" sz="2400" dirty="0">
                        <a:effectLst/>
                        <a:latin typeface="Arial" panose="020B0604020202020204" pitchFamily="34" charset="0"/>
                        <a:ea typeface="Arial" panose="020B0604020202020204" pitchFamily="34" charset="0"/>
                      </a:endParaRPr>
                    </a:p>
                  </a:txBody>
                  <a:tcPr marL="76200" marR="762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16703935"/>
                  </a:ext>
                </a:extLst>
              </a:tr>
              <a:tr h="607342">
                <a:tc>
                  <a:txBody>
                    <a:bodyPr/>
                    <a:lstStyle/>
                    <a:p>
                      <a:pPr>
                        <a:spcBef>
                          <a:spcPts val="200"/>
                        </a:spcBef>
                        <a:spcAft>
                          <a:spcPts val="200"/>
                        </a:spcAft>
                        <a:buNone/>
                      </a:pPr>
                      <a:r>
                        <a:rPr lang="en-GB" sz="2400">
                          <a:effectLst/>
                        </a:rPr>
                        <a:t>Iteration</a:t>
                      </a:r>
                      <a:endParaRPr lang="en-GB" sz="2400">
                        <a:effectLst/>
                        <a:latin typeface="Arial" panose="020B0604020202020204" pitchFamily="34" charset="0"/>
                        <a:ea typeface="Arial" panose="020B0604020202020204" pitchFamily="34" charset="0"/>
                      </a:endParaRPr>
                    </a:p>
                  </a:txBody>
                  <a:tcPr marL="76200" marR="762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200"/>
                        </a:spcBef>
                        <a:spcAft>
                          <a:spcPts val="200"/>
                        </a:spcAft>
                        <a:buNone/>
                      </a:pPr>
                      <a:endParaRPr lang="en-GB" sz="2400">
                        <a:effectLst/>
                        <a:latin typeface="Arial" panose="020B0604020202020204" pitchFamily="34" charset="0"/>
                        <a:ea typeface="Arial" panose="020B0604020202020204" pitchFamily="34" charset="0"/>
                      </a:endParaRPr>
                    </a:p>
                  </a:txBody>
                  <a:tcPr marL="76200" marR="762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15220838"/>
                  </a:ext>
                </a:extLst>
              </a:tr>
              <a:tr h="607342">
                <a:tc>
                  <a:txBody>
                    <a:bodyPr/>
                    <a:lstStyle/>
                    <a:p>
                      <a:pPr>
                        <a:spcBef>
                          <a:spcPts val="200"/>
                        </a:spcBef>
                        <a:spcAft>
                          <a:spcPts val="200"/>
                        </a:spcAft>
                        <a:buNone/>
                      </a:pPr>
                      <a:r>
                        <a:rPr lang="en-GB" sz="2400" dirty="0">
                          <a:effectLst/>
                        </a:rPr>
                        <a:t>Scope creep</a:t>
                      </a:r>
                      <a:endParaRPr lang="en-GB" sz="2400" dirty="0">
                        <a:effectLst/>
                        <a:latin typeface="Arial" panose="020B0604020202020204" pitchFamily="34" charset="0"/>
                        <a:ea typeface="Arial" panose="020B0604020202020204" pitchFamily="34" charset="0"/>
                      </a:endParaRPr>
                    </a:p>
                  </a:txBody>
                  <a:tcPr marL="76200" marR="762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200"/>
                        </a:spcBef>
                        <a:spcAft>
                          <a:spcPts val="200"/>
                        </a:spcAft>
                        <a:buNone/>
                      </a:pPr>
                      <a:endParaRPr lang="en-GB" sz="2400">
                        <a:effectLst/>
                        <a:latin typeface="Arial" panose="020B0604020202020204" pitchFamily="34" charset="0"/>
                        <a:ea typeface="Arial" panose="020B0604020202020204" pitchFamily="34" charset="0"/>
                      </a:endParaRPr>
                    </a:p>
                  </a:txBody>
                  <a:tcPr marL="76200" marR="762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76296667"/>
                  </a:ext>
                </a:extLst>
              </a:tr>
              <a:tr h="607342">
                <a:tc>
                  <a:txBody>
                    <a:bodyPr/>
                    <a:lstStyle/>
                    <a:p>
                      <a:pPr>
                        <a:spcBef>
                          <a:spcPts val="200"/>
                        </a:spcBef>
                        <a:spcAft>
                          <a:spcPts val="200"/>
                        </a:spcAft>
                        <a:buNone/>
                      </a:pPr>
                      <a:r>
                        <a:rPr lang="en-GB" sz="2400">
                          <a:effectLst/>
                        </a:rPr>
                        <a:t>Waterfall</a:t>
                      </a:r>
                      <a:endParaRPr lang="en-GB" sz="2400">
                        <a:effectLst/>
                        <a:latin typeface="Arial" panose="020B0604020202020204" pitchFamily="34" charset="0"/>
                        <a:ea typeface="Arial" panose="020B0604020202020204" pitchFamily="34" charset="0"/>
                      </a:endParaRPr>
                    </a:p>
                  </a:txBody>
                  <a:tcPr marL="76200" marR="762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200"/>
                        </a:spcBef>
                        <a:spcAft>
                          <a:spcPts val="200"/>
                        </a:spcAft>
                        <a:buNone/>
                      </a:pPr>
                      <a:endParaRPr lang="en-GB" sz="2400">
                        <a:effectLst/>
                        <a:latin typeface="Arial" panose="020B0604020202020204" pitchFamily="34" charset="0"/>
                        <a:ea typeface="Arial" panose="020B0604020202020204" pitchFamily="34" charset="0"/>
                      </a:endParaRPr>
                    </a:p>
                  </a:txBody>
                  <a:tcPr marL="76200" marR="762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3392215"/>
                  </a:ext>
                </a:extLst>
              </a:tr>
              <a:tr h="441703">
                <a:tc>
                  <a:txBody>
                    <a:bodyPr/>
                    <a:lstStyle/>
                    <a:p>
                      <a:pPr>
                        <a:spcBef>
                          <a:spcPts val="200"/>
                        </a:spcBef>
                        <a:spcAft>
                          <a:spcPts val="200"/>
                        </a:spcAft>
                        <a:buNone/>
                      </a:pPr>
                      <a:r>
                        <a:rPr lang="en-GB" sz="2400">
                          <a:effectLst/>
                        </a:rPr>
                        <a:t>Customer collaboration</a:t>
                      </a:r>
                      <a:endParaRPr lang="en-GB" sz="2400">
                        <a:effectLst/>
                        <a:latin typeface="Arial" panose="020B0604020202020204" pitchFamily="34" charset="0"/>
                        <a:ea typeface="Arial" panose="020B0604020202020204" pitchFamily="34" charset="0"/>
                      </a:endParaRPr>
                    </a:p>
                  </a:txBody>
                  <a:tcPr marL="76200" marR="762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200"/>
                        </a:spcBef>
                        <a:spcAft>
                          <a:spcPts val="200"/>
                        </a:spcAft>
                        <a:buNone/>
                      </a:pPr>
                      <a:endParaRPr lang="en-GB" sz="2400">
                        <a:effectLst/>
                        <a:latin typeface="Arial" panose="020B0604020202020204" pitchFamily="34" charset="0"/>
                        <a:ea typeface="Arial" panose="020B0604020202020204" pitchFamily="34" charset="0"/>
                      </a:endParaRPr>
                    </a:p>
                  </a:txBody>
                  <a:tcPr marL="76200" marR="762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05869536"/>
                  </a:ext>
                </a:extLst>
              </a:tr>
              <a:tr h="441703">
                <a:tc>
                  <a:txBody>
                    <a:bodyPr/>
                    <a:lstStyle/>
                    <a:p>
                      <a:pPr>
                        <a:spcBef>
                          <a:spcPts val="200"/>
                        </a:spcBef>
                        <a:spcAft>
                          <a:spcPts val="200"/>
                        </a:spcAft>
                        <a:buNone/>
                      </a:pPr>
                      <a:r>
                        <a:rPr lang="en-GB" sz="2400">
                          <a:effectLst/>
                        </a:rPr>
                        <a:t>Responding to change</a:t>
                      </a:r>
                      <a:endParaRPr lang="en-GB" sz="2400">
                        <a:effectLst/>
                        <a:latin typeface="Arial" panose="020B0604020202020204" pitchFamily="34" charset="0"/>
                        <a:ea typeface="Arial" panose="020B0604020202020204" pitchFamily="34" charset="0"/>
                      </a:endParaRPr>
                    </a:p>
                  </a:txBody>
                  <a:tcPr marL="76200" marR="762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200"/>
                        </a:spcBef>
                        <a:spcAft>
                          <a:spcPts val="200"/>
                        </a:spcAft>
                        <a:buNone/>
                      </a:pPr>
                      <a:endParaRPr lang="en-GB" sz="2400">
                        <a:effectLst/>
                        <a:latin typeface="Arial" panose="020B0604020202020204" pitchFamily="34" charset="0"/>
                        <a:ea typeface="Arial" panose="020B0604020202020204" pitchFamily="34" charset="0"/>
                      </a:endParaRPr>
                    </a:p>
                  </a:txBody>
                  <a:tcPr marL="76200" marR="762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49802689"/>
                  </a:ext>
                </a:extLst>
              </a:tr>
              <a:tr h="441703">
                <a:tc>
                  <a:txBody>
                    <a:bodyPr/>
                    <a:lstStyle/>
                    <a:p>
                      <a:pPr>
                        <a:spcBef>
                          <a:spcPts val="200"/>
                        </a:spcBef>
                        <a:spcAft>
                          <a:spcPts val="200"/>
                        </a:spcAft>
                        <a:buNone/>
                      </a:pPr>
                      <a:r>
                        <a:rPr lang="en-GB" sz="2400">
                          <a:effectLst/>
                        </a:rPr>
                        <a:t>Backlog</a:t>
                      </a:r>
                      <a:endParaRPr lang="en-GB" sz="2400">
                        <a:effectLst/>
                        <a:latin typeface="Arial" panose="020B0604020202020204" pitchFamily="34" charset="0"/>
                        <a:ea typeface="Arial" panose="020B0604020202020204" pitchFamily="34" charset="0"/>
                      </a:endParaRPr>
                    </a:p>
                  </a:txBody>
                  <a:tcPr marL="76200" marR="762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200"/>
                        </a:spcBef>
                        <a:spcAft>
                          <a:spcPts val="200"/>
                        </a:spcAft>
                        <a:buNone/>
                      </a:pPr>
                      <a:endParaRPr lang="en-GB" sz="2400">
                        <a:effectLst/>
                        <a:latin typeface="Arial" panose="020B0604020202020204" pitchFamily="34" charset="0"/>
                        <a:ea typeface="Arial" panose="020B0604020202020204" pitchFamily="34" charset="0"/>
                      </a:endParaRPr>
                    </a:p>
                  </a:txBody>
                  <a:tcPr marL="76200" marR="762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12186227"/>
                  </a:ext>
                </a:extLst>
              </a:tr>
              <a:tr h="607342">
                <a:tc>
                  <a:txBody>
                    <a:bodyPr/>
                    <a:lstStyle/>
                    <a:p>
                      <a:pPr>
                        <a:spcBef>
                          <a:spcPts val="200"/>
                        </a:spcBef>
                        <a:spcAft>
                          <a:spcPts val="200"/>
                        </a:spcAft>
                        <a:buNone/>
                      </a:pPr>
                      <a:r>
                        <a:rPr lang="en-GB" sz="2400">
                          <a:effectLst/>
                        </a:rPr>
                        <a:t>Sprint</a:t>
                      </a:r>
                      <a:endParaRPr lang="en-GB" sz="2400">
                        <a:effectLst/>
                        <a:latin typeface="Arial" panose="020B0604020202020204" pitchFamily="34" charset="0"/>
                        <a:ea typeface="Arial" panose="020B0604020202020204" pitchFamily="34" charset="0"/>
                      </a:endParaRPr>
                    </a:p>
                  </a:txBody>
                  <a:tcPr marL="76200" marR="762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200"/>
                        </a:spcBef>
                        <a:spcAft>
                          <a:spcPts val="200"/>
                        </a:spcAft>
                        <a:buNone/>
                      </a:pPr>
                      <a:endParaRPr lang="en-GB" sz="2400" dirty="0">
                        <a:effectLst/>
                        <a:latin typeface="Arial" panose="020B0604020202020204" pitchFamily="34" charset="0"/>
                        <a:ea typeface="Arial" panose="020B0604020202020204" pitchFamily="34" charset="0"/>
                      </a:endParaRPr>
                    </a:p>
                  </a:txBody>
                  <a:tcPr marL="76200" marR="762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86896223"/>
                  </a:ext>
                </a:extLst>
              </a:tr>
            </a:tbl>
          </a:graphicData>
        </a:graphic>
      </p:graphicFrame>
      <p:sp>
        <p:nvSpPr>
          <p:cNvPr id="6" name="Complete Definitions">
            <a:extLst>
              <a:ext uri="{FF2B5EF4-FFF2-40B4-BE49-F238E27FC236}">
                <a16:creationId xmlns:a16="http://schemas.microsoft.com/office/drawing/2014/main" id="{851497ED-B1EA-E42F-8281-0020332F6AED}"/>
              </a:ext>
            </a:extLst>
          </p:cNvPr>
          <p:cNvSpPr/>
          <p:nvPr/>
        </p:nvSpPr>
        <p:spPr>
          <a:xfrm>
            <a:off x="9126437" y="3129381"/>
            <a:ext cx="1947672" cy="1563624"/>
          </a:xfrm>
          <a:prstGeom prst="roundRect">
            <a:avLst/>
          </a:prstGeom>
          <a:solidFill>
            <a:srgbClr val="FFFFFF"/>
          </a:solidFill>
          <a:ln w="19050">
            <a:solidFill>
              <a:srgbClr val="0000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rgbClr val="000000"/>
                </a:solidFill>
                <a:latin typeface="Trebuchet MS" panose="020B0603020202020204" pitchFamily="34" charset="0"/>
              </a:rPr>
              <a:t>Complete these definitions during the lesson</a:t>
            </a:r>
          </a:p>
        </p:txBody>
      </p:sp>
    </p:spTree>
    <p:extLst>
      <p:ext uri="{BB962C8B-B14F-4D97-AF65-F5344CB8AC3E}">
        <p14:creationId xmlns:p14="http://schemas.microsoft.com/office/powerpoint/2010/main" val="30632295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gile Explained (2)">
            <a:hlinkClick r:id="" action="ppaction://media"/>
            <a:extLst>
              <a:ext uri="{FF2B5EF4-FFF2-40B4-BE49-F238E27FC236}">
                <a16:creationId xmlns:a16="http://schemas.microsoft.com/office/drawing/2014/main" id="{2EB4EEB2-FEFF-66D7-B9E6-9F6B6E0E0E9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1953167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778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A21C4-7FB9-BD22-32D5-C4C779FB6224}"/>
              </a:ext>
            </a:extLst>
          </p:cNvPr>
          <p:cNvSpPr>
            <a:spLocks noGrp="1"/>
          </p:cNvSpPr>
          <p:nvPr>
            <p:ph type="title"/>
          </p:nvPr>
        </p:nvSpPr>
        <p:spPr/>
        <p:txBody>
          <a:bodyPr/>
          <a:lstStyle/>
          <a:p>
            <a:r>
              <a:rPr lang="en-GB" dirty="0"/>
              <a:t>Reflect</a:t>
            </a:r>
          </a:p>
        </p:txBody>
      </p:sp>
      <p:sp>
        <p:nvSpPr>
          <p:cNvPr id="7" name="Content Placeholder 6">
            <a:extLst>
              <a:ext uri="{FF2B5EF4-FFF2-40B4-BE49-F238E27FC236}">
                <a16:creationId xmlns:a16="http://schemas.microsoft.com/office/drawing/2014/main" id="{7F72A8A9-EC60-244F-AE96-484BE4AF7F71}"/>
              </a:ext>
            </a:extLst>
          </p:cNvPr>
          <p:cNvSpPr>
            <a:spLocks noGrp="1"/>
          </p:cNvSpPr>
          <p:nvPr>
            <p:ph idx="1"/>
          </p:nvPr>
        </p:nvSpPr>
        <p:spPr>
          <a:xfrm>
            <a:off x="292291" y="1822450"/>
            <a:ext cx="7278942" cy="4351338"/>
          </a:xfrm>
        </p:spPr>
        <p:txBody>
          <a:bodyPr>
            <a:normAutofit/>
          </a:bodyPr>
          <a:lstStyle/>
          <a:p>
            <a:pPr lvl="0"/>
            <a:r>
              <a:rPr lang="en-GB" sz="4000" dirty="0"/>
              <a:t>What did Agile look like compared to Waterfall?</a:t>
            </a:r>
          </a:p>
          <a:p>
            <a:pPr lvl="0"/>
            <a:r>
              <a:rPr lang="en-GB" sz="4000" dirty="0"/>
              <a:t>What was the same? What was different?</a:t>
            </a:r>
          </a:p>
          <a:p>
            <a:pPr lvl="0"/>
            <a:r>
              <a:rPr lang="en-GB" sz="4000" dirty="0"/>
              <a:t>What kind of projects do you think Agile would suit best — and why?</a:t>
            </a:r>
          </a:p>
          <a:p>
            <a:endParaRPr lang="en-GB" sz="4000" dirty="0"/>
          </a:p>
        </p:txBody>
      </p:sp>
      <p:pic>
        <p:nvPicPr>
          <p:cNvPr id="8" name="Content Placeholder 4" descr="A question mark drawn on a black background&#10;&#10;AI-generated content may be incorrect.">
            <a:extLst>
              <a:ext uri="{FF2B5EF4-FFF2-40B4-BE49-F238E27FC236}">
                <a16:creationId xmlns:a16="http://schemas.microsoft.com/office/drawing/2014/main" id="{F6486B8B-22CA-6DAB-A141-3C7CE1EF22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57137">
            <a:off x="5930446" y="-181054"/>
            <a:ext cx="6466889" cy="6466889"/>
          </a:xfrm>
          <a:prstGeom prst="rect">
            <a:avLst/>
          </a:prstGeom>
        </p:spPr>
      </p:pic>
    </p:spTree>
    <p:extLst>
      <p:ext uri="{BB962C8B-B14F-4D97-AF65-F5344CB8AC3E}">
        <p14:creationId xmlns:p14="http://schemas.microsoft.com/office/powerpoint/2010/main" val="477050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D8AAE-3535-8521-0768-184E9D297295}"/>
              </a:ext>
            </a:extLst>
          </p:cNvPr>
          <p:cNvSpPr>
            <a:spLocks noGrp="1"/>
          </p:cNvSpPr>
          <p:nvPr>
            <p:ph type="title"/>
          </p:nvPr>
        </p:nvSpPr>
        <p:spPr/>
        <p:txBody>
          <a:bodyPr/>
          <a:lstStyle/>
          <a:p>
            <a:r>
              <a:rPr lang="en-GB" dirty="0"/>
              <a:t>The Agile Methodology</a:t>
            </a:r>
          </a:p>
        </p:txBody>
      </p:sp>
      <p:sp>
        <p:nvSpPr>
          <p:cNvPr id="3" name="Content Placeholder 2">
            <a:extLst>
              <a:ext uri="{FF2B5EF4-FFF2-40B4-BE49-F238E27FC236}">
                <a16:creationId xmlns:a16="http://schemas.microsoft.com/office/drawing/2014/main" id="{54AFACB9-635F-9906-C96B-BB0A17860277}"/>
              </a:ext>
            </a:extLst>
          </p:cNvPr>
          <p:cNvSpPr>
            <a:spLocks noGrp="1"/>
          </p:cNvSpPr>
          <p:nvPr>
            <p:ph idx="1"/>
          </p:nvPr>
        </p:nvSpPr>
        <p:spPr/>
        <p:txBody>
          <a:bodyPr>
            <a:normAutofit/>
          </a:bodyPr>
          <a:lstStyle/>
          <a:p>
            <a:pPr lvl="0"/>
            <a:r>
              <a:rPr lang="en-GB" dirty="0">
                <a:highlight>
                  <a:srgbClr val="FFFF00"/>
                </a:highlight>
              </a:rPr>
              <a:t>Agile is an iterative approach to software development in which requirements and solutions evolve through collaboration between self-organising, cross-functional teams</a:t>
            </a:r>
            <a:r>
              <a:rPr lang="en-GB" dirty="0"/>
              <a:t>.</a:t>
            </a:r>
          </a:p>
          <a:p>
            <a:pPr lvl="0"/>
            <a:r>
              <a:rPr lang="en-GB" dirty="0"/>
              <a:t>Key idea: </a:t>
            </a:r>
          </a:p>
          <a:p>
            <a:pPr lvl="1"/>
            <a:r>
              <a:rPr lang="en-GB" dirty="0"/>
              <a:t>Work is delivered in short cycles (iterations or sprints), with each cycle producing something working that can be reviewed and improved before the next begins.</a:t>
            </a:r>
          </a:p>
          <a:p>
            <a:pPr lvl="0"/>
            <a:r>
              <a:rPr lang="en-GB" dirty="0"/>
              <a:t>Agile was formalised in the Agile Manifesto (2001), which sets out four values and twelve principles. </a:t>
            </a:r>
          </a:p>
        </p:txBody>
      </p:sp>
    </p:spTree>
    <p:extLst>
      <p:ext uri="{BB962C8B-B14F-4D97-AF65-F5344CB8AC3E}">
        <p14:creationId xmlns:p14="http://schemas.microsoft.com/office/powerpoint/2010/main" val="12145669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4A72E-9F62-B44D-F96C-A870528620FE}"/>
              </a:ext>
            </a:extLst>
          </p:cNvPr>
          <p:cNvSpPr>
            <a:spLocks noGrp="1"/>
          </p:cNvSpPr>
          <p:nvPr>
            <p:ph type="title"/>
          </p:nvPr>
        </p:nvSpPr>
        <p:spPr/>
        <p:txBody>
          <a:bodyPr/>
          <a:lstStyle/>
          <a:p>
            <a:r>
              <a:rPr lang="en-US" dirty="0"/>
              <a:t>The 4 Values of the Agile Manifesto</a:t>
            </a:r>
            <a:endParaRPr lang="en-GB" dirty="0"/>
          </a:p>
        </p:txBody>
      </p:sp>
      <p:sp>
        <p:nvSpPr>
          <p:cNvPr id="3" name="Content Placeholder 2">
            <a:extLst>
              <a:ext uri="{FF2B5EF4-FFF2-40B4-BE49-F238E27FC236}">
                <a16:creationId xmlns:a16="http://schemas.microsoft.com/office/drawing/2014/main" id="{39B48683-8A73-C822-BEB3-9511F8BF9957}"/>
              </a:ext>
            </a:extLst>
          </p:cNvPr>
          <p:cNvSpPr>
            <a:spLocks noGrp="1"/>
          </p:cNvSpPr>
          <p:nvPr>
            <p:ph idx="1"/>
          </p:nvPr>
        </p:nvSpPr>
        <p:spPr/>
        <p:txBody>
          <a:bodyPr/>
          <a:lstStyle/>
          <a:p>
            <a:r>
              <a:rPr lang="en-US" dirty="0"/>
              <a:t>The Agile Manifesto (2001) states that while there is value in the items on the right, the items on the </a:t>
            </a:r>
            <a:r>
              <a:rPr lang="en-US" b="1" dirty="0"/>
              <a:t>left are valued more</a:t>
            </a:r>
            <a:r>
              <a:rPr lang="en-US" dirty="0"/>
              <a:t>:</a:t>
            </a:r>
          </a:p>
          <a:p>
            <a:endParaRPr lang="en-US" dirty="0"/>
          </a:p>
          <a:p>
            <a:pPr lvl="1"/>
            <a:r>
              <a:rPr lang="en-US" b="1" dirty="0">
                <a:solidFill>
                  <a:srgbClr val="FF0000"/>
                </a:solidFill>
              </a:rPr>
              <a:t>Individuals and interactions </a:t>
            </a:r>
            <a:r>
              <a:rPr lang="en-US" dirty="0"/>
              <a:t>over processes and tools</a:t>
            </a:r>
          </a:p>
          <a:p>
            <a:pPr lvl="1"/>
            <a:r>
              <a:rPr lang="en-US" b="1" dirty="0">
                <a:solidFill>
                  <a:srgbClr val="FF0000"/>
                </a:solidFill>
              </a:rPr>
              <a:t>Working software </a:t>
            </a:r>
            <a:r>
              <a:rPr lang="en-US" dirty="0"/>
              <a:t>over comprehensive documentation</a:t>
            </a:r>
          </a:p>
          <a:p>
            <a:pPr lvl="1"/>
            <a:r>
              <a:rPr lang="en-US" b="1" dirty="0">
                <a:solidFill>
                  <a:srgbClr val="FF0000"/>
                </a:solidFill>
              </a:rPr>
              <a:t>Customer collaboration </a:t>
            </a:r>
            <a:r>
              <a:rPr lang="en-US" dirty="0"/>
              <a:t>over contract negotiation</a:t>
            </a:r>
          </a:p>
          <a:p>
            <a:pPr lvl="1"/>
            <a:r>
              <a:rPr lang="en-US" b="1" dirty="0">
                <a:solidFill>
                  <a:srgbClr val="FF0000"/>
                </a:solidFill>
              </a:rPr>
              <a:t>Responding to change </a:t>
            </a:r>
            <a:r>
              <a:rPr lang="en-US" dirty="0"/>
              <a:t>over following a plan</a:t>
            </a:r>
          </a:p>
          <a:p>
            <a:endParaRPr lang="en-GB" dirty="0"/>
          </a:p>
        </p:txBody>
      </p:sp>
    </p:spTree>
    <p:extLst>
      <p:ext uri="{BB962C8B-B14F-4D97-AF65-F5344CB8AC3E}">
        <p14:creationId xmlns:p14="http://schemas.microsoft.com/office/powerpoint/2010/main" val="2875807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12 Agile Principles">
            <a:extLst>
              <a:ext uri="{FF2B5EF4-FFF2-40B4-BE49-F238E27FC236}">
                <a16:creationId xmlns:a16="http://schemas.microsoft.com/office/drawing/2014/main" id="{2A7BBEFE-8E06-0B1C-D931-A89DD7AC29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5672" y="438961"/>
            <a:ext cx="8558719" cy="64190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10904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03A31-D74D-2E48-9ED6-0D80FFEADF55}"/>
              </a:ext>
            </a:extLst>
          </p:cNvPr>
          <p:cNvSpPr>
            <a:spLocks noGrp="1"/>
          </p:cNvSpPr>
          <p:nvPr>
            <p:ph type="title"/>
          </p:nvPr>
        </p:nvSpPr>
        <p:spPr/>
        <p:txBody>
          <a:bodyPr/>
          <a:lstStyle/>
          <a:p>
            <a:r>
              <a:rPr lang="en-GB" dirty="0"/>
              <a:t>Key Characteristics of Agile</a:t>
            </a:r>
          </a:p>
        </p:txBody>
      </p:sp>
      <p:sp>
        <p:nvSpPr>
          <p:cNvPr id="3" name="Content Placeholder 2">
            <a:extLst>
              <a:ext uri="{FF2B5EF4-FFF2-40B4-BE49-F238E27FC236}">
                <a16:creationId xmlns:a16="http://schemas.microsoft.com/office/drawing/2014/main" id="{832722E4-DC7E-4AA0-172E-23EEE36FBC6C}"/>
              </a:ext>
            </a:extLst>
          </p:cNvPr>
          <p:cNvSpPr>
            <a:spLocks noGrp="1"/>
          </p:cNvSpPr>
          <p:nvPr>
            <p:ph idx="1"/>
          </p:nvPr>
        </p:nvSpPr>
        <p:spPr/>
        <p:txBody>
          <a:bodyPr>
            <a:normAutofit fontScale="85000" lnSpcReduction="10000"/>
          </a:bodyPr>
          <a:lstStyle/>
          <a:p>
            <a:pPr lvl="0"/>
            <a:r>
              <a:rPr lang="en-GB" sz="2400" b="1" dirty="0">
                <a:solidFill>
                  <a:srgbClr val="FF0000"/>
                </a:solidFill>
              </a:rPr>
              <a:t>Iterative development </a:t>
            </a:r>
            <a:r>
              <a:rPr lang="en-GB" sz="2400" dirty="0"/>
              <a:t>— a team builds a login screen in week 1, tests it, gets feedback, then refines it in week 2 before moving on to the next feature.</a:t>
            </a:r>
          </a:p>
          <a:p>
            <a:pPr lvl="0"/>
            <a:r>
              <a:rPr lang="en-GB" sz="2400" b="1" dirty="0">
                <a:solidFill>
                  <a:srgbClr val="FF0000"/>
                </a:solidFill>
              </a:rPr>
              <a:t>Customer collaboration </a:t>
            </a:r>
            <a:r>
              <a:rPr lang="en-GB" sz="2400" dirty="0"/>
              <a:t>— the client attends a review at the end of each sprint to see what has been built and suggest changes before the next iteration begins.</a:t>
            </a:r>
          </a:p>
          <a:p>
            <a:pPr lvl="0"/>
            <a:r>
              <a:rPr lang="en-GB" sz="2400" b="1" dirty="0">
                <a:solidFill>
                  <a:srgbClr val="FF0000"/>
                </a:solidFill>
              </a:rPr>
              <a:t>Frequent delivery </a:t>
            </a:r>
            <a:r>
              <a:rPr lang="en-GB" sz="2400" dirty="0"/>
              <a:t>— a usable version of the product is available after every sprint, not just at the very end of the project.</a:t>
            </a:r>
          </a:p>
          <a:p>
            <a:pPr lvl="0"/>
            <a:r>
              <a:rPr lang="en-GB" sz="2400" b="1" dirty="0">
                <a:solidFill>
                  <a:srgbClr val="FF0000"/>
                </a:solidFill>
              </a:rPr>
              <a:t>Responding to change </a:t>
            </a:r>
            <a:r>
              <a:rPr lang="en-GB" sz="2400" dirty="0"/>
              <a:t>— if user testing reveals confusing navigation, the team adjusts the backlog and addresses it in the next sprint, rather than waiting until the end.</a:t>
            </a:r>
          </a:p>
          <a:p>
            <a:pPr lvl="0"/>
            <a:r>
              <a:rPr lang="en-GB" sz="2400" b="1" dirty="0">
                <a:solidFill>
                  <a:srgbClr val="FF0000"/>
                </a:solidFill>
              </a:rPr>
              <a:t>Cross-functional teams </a:t>
            </a:r>
            <a:r>
              <a:rPr lang="en-GB" sz="2400" dirty="0"/>
              <a:t>— developers, testers, and designers work together within the team rather than passing work between separate departments.</a:t>
            </a:r>
          </a:p>
          <a:p>
            <a:pPr lvl="0"/>
            <a:r>
              <a:rPr lang="en-GB" sz="2400" b="1" dirty="0">
                <a:solidFill>
                  <a:srgbClr val="FF0000"/>
                </a:solidFill>
              </a:rPr>
              <a:t>Continuous feedback </a:t>
            </a:r>
            <a:r>
              <a:rPr lang="en-GB" sz="2400" dirty="0"/>
              <a:t>— short feedback loops at the end of each sprint keep the product aligned with user needs throughout development.</a:t>
            </a:r>
          </a:p>
        </p:txBody>
      </p:sp>
    </p:spTree>
    <p:extLst>
      <p:ext uri="{BB962C8B-B14F-4D97-AF65-F5344CB8AC3E}">
        <p14:creationId xmlns:p14="http://schemas.microsoft.com/office/powerpoint/2010/main" val="27057675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6204A63-B6A0-3EFA-EC9F-C53DFFFD87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9422" y="0"/>
            <a:ext cx="4572000" cy="6858000"/>
          </a:xfrm>
          <a:prstGeom prst="rect">
            <a:avLst/>
          </a:prstGeom>
        </p:spPr>
      </p:pic>
    </p:spTree>
    <p:extLst>
      <p:ext uri="{BB962C8B-B14F-4D97-AF65-F5344CB8AC3E}">
        <p14:creationId xmlns:p14="http://schemas.microsoft.com/office/powerpoint/2010/main" val="4669060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C2275C-FCFD-5F82-BB0A-614FE32B317C}"/>
              </a:ext>
            </a:extLst>
          </p:cNvPr>
          <p:cNvSpPr>
            <a:spLocks noGrp="1"/>
          </p:cNvSpPr>
          <p:nvPr>
            <p:ph type="title"/>
          </p:nvPr>
        </p:nvSpPr>
        <p:spPr/>
        <p:txBody>
          <a:bodyPr/>
          <a:lstStyle/>
          <a:p>
            <a:r>
              <a:rPr lang="en-GB" dirty="0"/>
              <a:t>Advantages vs Disadvantages</a:t>
            </a:r>
          </a:p>
        </p:txBody>
      </p:sp>
      <p:sp>
        <p:nvSpPr>
          <p:cNvPr id="5" name="Content Placeholder 4">
            <a:extLst>
              <a:ext uri="{FF2B5EF4-FFF2-40B4-BE49-F238E27FC236}">
                <a16:creationId xmlns:a16="http://schemas.microsoft.com/office/drawing/2014/main" id="{E8DB31AA-556F-AAFE-8384-FC71B40DFF25}"/>
              </a:ext>
            </a:extLst>
          </p:cNvPr>
          <p:cNvSpPr>
            <a:spLocks noGrp="1"/>
          </p:cNvSpPr>
          <p:nvPr>
            <p:ph sz="half" idx="1"/>
          </p:nvPr>
        </p:nvSpPr>
        <p:spPr/>
        <p:txBody>
          <a:bodyPr>
            <a:noAutofit/>
          </a:bodyPr>
          <a:lstStyle/>
          <a:p>
            <a:pPr lvl="0"/>
            <a:r>
              <a:rPr lang="en-GB" sz="1600" b="1" dirty="0">
                <a:solidFill>
                  <a:srgbClr val="FF0000"/>
                </a:solidFill>
              </a:rPr>
              <a:t>Speed and flexibility</a:t>
            </a:r>
            <a:r>
              <a:rPr lang="en-GB" sz="1600" dirty="0"/>
              <a:t> — teams can respond to changing requirements quickly; useful when user needs are not fully known at the start (e.g. a startup building a new app).</a:t>
            </a:r>
          </a:p>
          <a:p>
            <a:pPr lvl="0"/>
            <a:r>
              <a:rPr lang="en-GB" sz="1600" b="1" dirty="0">
                <a:solidFill>
                  <a:srgbClr val="FF0000"/>
                </a:solidFill>
              </a:rPr>
              <a:t>Frequent delivery </a:t>
            </a:r>
            <a:r>
              <a:rPr lang="en-GB" sz="1600" dirty="0"/>
              <a:t>— stakeholders see progress early and can raise concerns before significant resources have been committed.</a:t>
            </a:r>
          </a:p>
          <a:p>
            <a:pPr lvl="0"/>
            <a:r>
              <a:rPr lang="en-GB" sz="1600" b="1" dirty="0">
                <a:solidFill>
                  <a:srgbClr val="FF0000"/>
                </a:solidFill>
              </a:rPr>
              <a:t>Higher quality </a:t>
            </a:r>
            <a:r>
              <a:rPr lang="en-GB" sz="1600" dirty="0"/>
              <a:t>— continuous testing and feedback during iterations catches defects early, reducing the cost and effort of fixing them later.</a:t>
            </a:r>
          </a:p>
          <a:p>
            <a:endParaRPr lang="en-GB" sz="1600" dirty="0"/>
          </a:p>
        </p:txBody>
      </p:sp>
      <p:sp>
        <p:nvSpPr>
          <p:cNvPr id="6" name="Content Placeholder 5">
            <a:extLst>
              <a:ext uri="{FF2B5EF4-FFF2-40B4-BE49-F238E27FC236}">
                <a16:creationId xmlns:a16="http://schemas.microsoft.com/office/drawing/2014/main" id="{400F1C49-45E7-C8E1-C9F7-359998C13AC1}"/>
              </a:ext>
            </a:extLst>
          </p:cNvPr>
          <p:cNvSpPr>
            <a:spLocks noGrp="1"/>
          </p:cNvSpPr>
          <p:nvPr>
            <p:ph sz="half" idx="2"/>
          </p:nvPr>
        </p:nvSpPr>
        <p:spPr>
          <a:xfrm>
            <a:off x="4460544" y="1836098"/>
            <a:ext cx="5297606" cy="4351338"/>
          </a:xfrm>
        </p:spPr>
        <p:txBody>
          <a:bodyPr>
            <a:noAutofit/>
          </a:bodyPr>
          <a:lstStyle/>
          <a:p>
            <a:pPr lvl="0"/>
            <a:r>
              <a:rPr lang="en-GB" sz="1600" b="1" dirty="0">
                <a:solidFill>
                  <a:srgbClr val="FF0000"/>
                </a:solidFill>
              </a:rPr>
              <a:t>Risk of scope creep </a:t>
            </a:r>
            <a:r>
              <a:rPr lang="en-GB" sz="1600" dirty="0"/>
              <a:t>— because requirements can change at any time, the project can expand beyond the original budget or timeline if change requests are not controlled.</a:t>
            </a:r>
          </a:p>
          <a:p>
            <a:pPr lvl="0"/>
            <a:r>
              <a:rPr lang="en-GB" sz="1600" b="1" dirty="0">
                <a:solidFill>
                  <a:srgbClr val="FF0000"/>
                </a:solidFill>
              </a:rPr>
              <a:t>Less predictability </a:t>
            </a:r>
            <a:r>
              <a:rPr lang="en-GB" sz="1600" dirty="0"/>
              <a:t>— it is harder to give a fixed end date or cost because scope is not locked at the start; a problem for clients with fixed budgets or legal deadlines.</a:t>
            </a:r>
          </a:p>
          <a:p>
            <a:pPr lvl="0"/>
            <a:r>
              <a:rPr lang="en-GB" sz="1600" b="1" dirty="0">
                <a:solidFill>
                  <a:srgbClr val="FF0000"/>
                </a:solidFill>
              </a:rPr>
              <a:t>Requires strong collaboration </a:t>
            </a:r>
            <a:r>
              <a:rPr lang="en-GB" sz="1600" dirty="0"/>
              <a:t>— Agile depends on regular communication between team and client; if the client is unavailable or disengaged, the process breaks down.</a:t>
            </a:r>
          </a:p>
          <a:p>
            <a:pPr lvl="0"/>
            <a:r>
              <a:rPr lang="en-GB" sz="1600" b="1" dirty="0">
                <a:solidFill>
                  <a:srgbClr val="FF0000"/>
                </a:solidFill>
              </a:rPr>
              <a:t>Documentation can suffer </a:t>
            </a:r>
            <a:r>
              <a:rPr lang="en-GB" sz="1600" dirty="0"/>
              <a:t>— the focus on working software over documentation can mean technical records are incomplete, creating problems for future maintenance.</a:t>
            </a:r>
          </a:p>
        </p:txBody>
      </p:sp>
    </p:spTree>
    <p:extLst>
      <p:ext uri="{BB962C8B-B14F-4D97-AF65-F5344CB8AC3E}">
        <p14:creationId xmlns:p14="http://schemas.microsoft.com/office/powerpoint/2010/main" val="2495867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Effect transition="in" filter="fade">
                                      <p:cBhvr>
                                        <p:cTn id="22" dur="500"/>
                                        <p:tgtEl>
                                          <p:spTgt spid="6">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animEffect transition="in" filter="fade">
                                      <p:cBhvr>
                                        <p:cTn id="27" dur="500"/>
                                        <p:tgtEl>
                                          <p:spTgt spid="6">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2" end="2"/>
                                            </p:txEl>
                                          </p:spTgt>
                                        </p:tgtEl>
                                        <p:attrNameLst>
                                          <p:attrName>style.visibility</p:attrName>
                                        </p:attrNameLst>
                                      </p:cBhvr>
                                      <p:to>
                                        <p:strVal val="visible"/>
                                      </p:to>
                                    </p:set>
                                    <p:animEffect transition="in" filter="fade">
                                      <p:cBhvr>
                                        <p:cTn id="32" dur="500"/>
                                        <p:tgtEl>
                                          <p:spTgt spid="6">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xEl>
                                              <p:pRg st="3" end="3"/>
                                            </p:txEl>
                                          </p:spTgt>
                                        </p:tgtEl>
                                        <p:attrNameLst>
                                          <p:attrName>style.visibility</p:attrName>
                                        </p:attrNameLst>
                                      </p:cBhvr>
                                      <p:to>
                                        <p:strVal val="visible"/>
                                      </p:to>
                                    </p:set>
                                    <p:animEffect transition="in" filter="fade">
                                      <p:cBhvr>
                                        <p:cTn id="37"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CC329B0-A764-C61D-6F4C-38CF62A10A47}"/>
              </a:ext>
            </a:extLst>
          </p:cNvPr>
          <p:cNvSpPr>
            <a:spLocks noGrp="1"/>
          </p:cNvSpPr>
          <p:nvPr>
            <p:ph type="title"/>
          </p:nvPr>
        </p:nvSpPr>
        <p:spPr/>
        <p:txBody>
          <a:bodyPr/>
          <a:lstStyle/>
          <a:p>
            <a:r>
              <a:rPr lang="en-GB" dirty="0"/>
              <a:t>Debate Preparation: Waterfall vs Agile: Which Suits Each Project?</a:t>
            </a:r>
          </a:p>
        </p:txBody>
      </p:sp>
      <p:sp>
        <p:nvSpPr>
          <p:cNvPr id="6" name="Content Placeholder 5">
            <a:extLst>
              <a:ext uri="{FF2B5EF4-FFF2-40B4-BE49-F238E27FC236}">
                <a16:creationId xmlns:a16="http://schemas.microsoft.com/office/drawing/2014/main" id="{47B63056-CB32-DA99-D6B5-970EA90FAAA5}"/>
              </a:ext>
            </a:extLst>
          </p:cNvPr>
          <p:cNvSpPr>
            <a:spLocks noGrp="1"/>
          </p:cNvSpPr>
          <p:nvPr>
            <p:ph idx="1"/>
          </p:nvPr>
        </p:nvSpPr>
        <p:spPr/>
        <p:txBody>
          <a:bodyPr>
            <a:normAutofit fontScale="85000" lnSpcReduction="10000"/>
          </a:bodyPr>
          <a:lstStyle/>
          <a:p>
            <a:r>
              <a:rPr lang="en-GB" dirty="0"/>
              <a:t>Let’s have two teams: Team Agile and Team Waterfall</a:t>
            </a:r>
          </a:p>
          <a:p>
            <a:r>
              <a:rPr lang="en-GB" dirty="0"/>
              <a:t>Below (and in OneNote) are the same 3 scenarios</a:t>
            </a:r>
          </a:p>
          <a:p>
            <a:r>
              <a:rPr lang="en-GB" dirty="0"/>
              <a:t>Your team must argue your method’s suitability for each one.</a:t>
            </a:r>
          </a:p>
          <a:p>
            <a:r>
              <a:rPr lang="en-GB" b="1" dirty="0"/>
              <a:t>The three project scenarios:</a:t>
            </a:r>
            <a:endParaRPr lang="en-GB" dirty="0"/>
          </a:p>
          <a:p>
            <a:pPr lvl="1"/>
            <a:r>
              <a:rPr lang="en-GB" b="1" dirty="0">
                <a:solidFill>
                  <a:srgbClr val="FF0000"/>
                </a:solidFill>
              </a:rPr>
              <a:t>Banking software </a:t>
            </a:r>
            <a:r>
              <a:rPr lang="en-GB" dirty="0"/>
              <a:t>— an online payments system for a major high street bank handling millions of transactions daily. Must comply with financial regulations. Any error could cause financial loss or legal liability.</a:t>
            </a:r>
          </a:p>
          <a:p>
            <a:pPr lvl="1"/>
            <a:r>
              <a:rPr lang="en-GB" b="1" dirty="0">
                <a:solidFill>
                  <a:srgbClr val="FF0000"/>
                </a:solidFill>
              </a:rPr>
              <a:t>Mobile game </a:t>
            </a:r>
            <a:r>
              <a:rPr lang="en-GB" dirty="0"/>
              <a:t>— a casual puzzle game for iOS and Android. The target audience is broad (ages 12–40). The market moves quickly and player feedback after early release will shape future features.</a:t>
            </a:r>
          </a:p>
          <a:p>
            <a:pPr lvl="1"/>
            <a:r>
              <a:rPr lang="en-GB" b="1" dirty="0">
                <a:solidFill>
                  <a:srgbClr val="FF0000"/>
                </a:solidFill>
              </a:rPr>
              <a:t>Government database </a:t>
            </a:r>
            <a:r>
              <a:rPr lang="en-GB" dirty="0"/>
              <a:t>— a national records system storing sensitive citizen data. Requirements are defined in law. The system must be independently audited. Changes after launch require parliamentary approval.</a:t>
            </a:r>
          </a:p>
          <a:p>
            <a:endParaRPr lang="en-GB" dirty="0"/>
          </a:p>
        </p:txBody>
      </p:sp>
      <p:sp>
        <p:nvSpPr>
          <p:cNvPr id="7" name="MyShape">
            <a:extLst>
              <a:ext uri="{FF2B5EF4-FFF2-40B4-BE49-F238E27FC236}">
                <a16:creationId xmlns:a16="http://schemas.microsoft.com/office/drawing/2014/main" id="{912B5933-7B0B-B44C-3B36-657C4EAFFD35}"/>
              </a:ext>
            </a:extLst>
          </p:cNvPr>
          <p:cNvSpPr/>
          <p:nvPr/>
        </p:nvSpPr>
        <p:spPr>
          <a:xfrm>
            <a:off x="10016046" y="1520698"/>
            <a:ext cx="2108898" cy="4047998"/>
          </a:xfrm>
          <a:prstGeom prst="roundRect">
            <a:avLst/>
          </a:prstGeom>
          <a:solidFill>
            <a:srgbClr val="FFFFFF"/>
          </a:solidFill>
          <a:ln w="19050">
            <a:solidFill>
              <a:srgbClr val="0000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dirty="0">
                <a:solidFill>
                  <a:schemeClr val="tx1"/>
                </a:solidFill>
                <a:latin typeface="Trebuchet MS" panose="020B0603020202020204" pitchFamily="34" charset="0"/>
              </a:rPr>
              <a:t>Preparation:</a:t>
            </a:r>
          </a:p>
          <a:p>
            <a:r>
              <a:rPr lang="en-GB" sz="1400" dirty="0">
                <a:solidFill>
                  <a:schemeClr val="tx1"/>
                </a:solidFill>
              </a:rPr>
              <a:t>Each team builds their arguments. They must reference at least one real constraint per scenario (e.g. compliance requirements, rate of change, budget predictability, client involvement). Students record arguments in the debate planning frame on their OneNote page</a:t>
            </a:r>
            <a:r>
              <a:rPr lang="en-GB" dirty="0">
                <a:solidFill>
                  <a:schemeClr val="tx1"/>
                </a:solidFill>
              </a:rPr>
              <a:t>.</a:t>
            </a:r>
          </a:p>
          <a:p>
            <a:endParaRPr lang="en-GB" dirty="0">
              <a:solidFill>
                <a:schemeClr val="tx1"/>
              </a:solidFill>
              <a:latin typeface="Trebuchet MS" panose="020B0603020202020204" pitchFamily="34" charset="0"/>
            </a:endParaRPr>
          </a:p>
        </p:txBody>
      </p:sp>
      <p:sp>
        <p:nvSpPr>
          <p:cNvPr id="8" name="Minutes display">
            <a:extLst>
              <a:ext uri="{FF2B5EF4-FFF2-40B4-BE49-F238E27FC236}">
                <a16:creationId xmlns:a16="http://schemas.microsoft.com/office/drawing/2014/main" id="{0E074F46-AE88-5857-201E-2C714BAF18C0}"/>
              </a:ext>
            </a:extLst>
          </p:cNvPr>
          <p:cNvSpPr/>
          <p:nvPr/>
        </p:nvSpPr>
        <p:spPr>
          <a:xfrm>
            <a:off x="10541609" y="983456"/>
            <a:ext cx="1057771" cy="40322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b="1" dirty="0">
                <a:latin typeface="Trebuchet MS" panose="020B0603020202020204" pitchFamily="34" charset="0"/>
              </a:rPr>
              <a:t>10</a:t>
            </a:r>
            <a:r>
              <a:rPr lang="en-US" sz="1800" b="1" dirty="0">
                <a:latin typeface="Trebuchet MS" panose="020B0603020202020204" pitchFamily="34" charset="0"/>
              </a:rPr>
              <a:t> mins</a:t>
            </a:r>
            <a:endParaRPr lang="en-GB" sz="1800" b="1" dirty="0">
              <a:latin typeface="Trebuchet MS" panose="020B0603020202020204" pitchFamily="34" charset="0"/>
            </a:endParaRPr>
          </a:p>
        </p:txBody>
      </p:sp>
    </p:spTree>
    <p:extLst>
      <p:ext uri="{BB962C8B-B14F-4D97-AF65-F5344CB8AC3E}">
        <p14:creationId xmlns:p14="http://schemas.microsoft.com/office/powerpoint/2010/main" val="38307684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8397A-C3BB-9719-7648-0CE88BDFA968}"/>
              </a:ext>
            </a:extLst>
          </p:cNvPr>
          <p:cNvSpPr>
            <a:spLocks noGrp="1"/>
          </p:cNvSpPr>
          <p:nvPr>
            <p:ph type="title"/>
          </p:nvPr>
        </p:nvSpPr>
        <p:spPr/>
        <p:txBody>
          <a:bodyPr/>
          <a:lstStyle/>
          <a:p>
            <a:r>
              <a:rPr lang="en-GB" dirty="0"/>
              <a:t>Debate</a:t>
            </a:r>
          </a:p>
        </p:txBody>
      </p:sp>
      <p:sp>
        <p:nvSpPr>
          <p:cNvPr id="3" name="Content Placeholder 2">
            <a:extLst>
              <a:ext uri="{FF2B5EF4-FFF2-40B4-BE49-F238E27FC236}">
                <a16:creationId xmlns:a16="http://schemas.microsoft.com/office/drawing/2014/main" id="{E0365C9B-8B57-3612-4B97-75889D912630}"/>
              </a:ext>
            </a:extLst>
          </p:cNvPr>
          <p:cNvSpPr>
            <a:spLocks noGrp="1"/>
          </p:cNvSpPr>
          <p:nvPr>
            <p:ph idx="1"/>
          </p:nvPr>
        </p:nvSpPr>
        <p:spPr/>
        <p:txBody>
          <a:bodyPr>
            <a:normAutofit lnSpcReduction="10000"/>
          </a:bodyPr>
          <a:lstStyle/>
          <a:p>
            <a:r>
              <a:rPr lang="en-GB" b="1" dirty="0"/>
              <a:t>The three project scenarios:</a:t>
            </a:r>
            <a:endParaRPr lang="en-GB" dirty="0"/>
          </a:p>
          <a:p>
            <a:pPr lvl="1"/>
            <a:r>
              <a:rPr lang="en-GB" b="1" dirty="0">
                <a:solidFill>
                  <a:srgbClr val="FF0000"/>
                </a:solidFill>
              </a:rPr>
              <a:t>Banking software </a:t>
            </a:r>
            <a:r>
              <a:rPr lang="en-GB" dirty="0"/>
              <a:t>— an online payments system for a major high street bank handling millions of transactions daily. Must comply with financial regulations. Any error could cause financial loss or legal liability.</a:t>
            </a:r>
          </a:p>
          <a:p>
            <a:pPr lvl="1"/>
            <a:r>
              <a:rPr lang="en-GB" b="1" dirty="0">
                <a:solidFill>
                  <a:srgbClr val="FF0000"/>
                </a:solidFill>
              </a:rPr>
              <a:t>Mobile game </a:t>
            </a:r>
            <a:r>
              <a:rPr lang="en-GB" dirty="0"/>
              <a:t>— a casual puzzle game for iOS and Android. The target audience is broad (ages 12–40). The market moves quickly and player feedback after early release will shape future features.</a:t>
            </a:r>
          </a:p>
          <a:p>
            <a:pPr lvl="1"/>
            <a:r>
              <a:rPr lang="en-GB" b="1" dirty="0">
                <a:solidFill>
                  <a:srgbClr val="FF0000"/>
                </a:solidFill>
              </a:rPr>
              <a:t>Government database </a:t>
            </a:r>
            <a:r>
              <a:rPr lang="en-GB" dirty="0"/>
              <a:t>— a national records system storing sensitive citizen data. Requirements are defined in law. The system must be independently audited. Changes after launch require parliamentary approval.</a:t>
            </a:r>
          </a:p>
          <a:p>
            <a:endParaRPr lang="en-GB" dirty="0"/>
          </a:p>
        </p:txBody>
      </p:sp>
      <p:sp>
        <p:nvSpPr>
          <p:cNvPr id="4" name="Minutes display">
            <a:extLst>
              <a:ext uri="{FF2B5EF4-FFF2-40B4-BE49-F238E27FC236}">
                <a16:creationId xmlns:a16="http://schemas.microsoft.com/office/drawing/2014/main" id="{A76FCB1A-064C-ACE0-A45B-E7691159B74B}"/>
              </a:ext>
            </a:extLst>
          </p:cNvPr>
          <p:cNvSpPr/>
          <p:nvPr/>
        </p:nvSpPr>
        <p:spPr>
          <a:xfrm>
            <a:off x="10357304" y="897270"/>
            <a:ext cx="1057771" cy="40322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b="1" dirty="0">
                <a:latin typeface="Trebuchet MS" panose="020B0603020202020204" pitchFamily="34" charset="0"/>
              </a:rPr>
              <a:t>20</a:t>
            </a:r>
            <a:r>
              <a:rPr lang="en-US" sz="1800" b="1" dirty="0">
                <a:latin typeface="Trebuchet MS" panose="020B0603020202020204" pitchFamily="34" charset="0"/>
              </a:rPr>
              <a:t> mins</a:t>
            </a:r>
            <a:endParaRPr lang="en-GB" sz="1800" b="1" dirty="0">
              <a:latin typeface="Trebuchet MS" panose="020B0603020202020204" pitchFamily="34" charset="0"/>
            </a:endParaRPr>
          </a:p>
        </p:txBody>
      </p:sp>
    </p:spTree>
    <p:extLst>
      <p:ext uri="{BB962C8B-B14F-4D97-AF65-F5344CB8AC3E}">
        <p14:creationId xmlns:p14="http://schemas.microsoft.com/office/powerpoint/2010/main" val="3364475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EAD79-99C8-8B92-0A6E-D31E788BA791}"/>
              </a:ext>
            </a:extLst>
          </p:cNvPr>
          <p:cNvSpPr>
            <a:spLocks noGrp="1"/>
          </p:cNvSpPr>
          <p:nvPr>
            <p:ph type="title"/>
          </p:nvPr>
        </p:nvSpPr>
        <p:spPr/>
        <p:txBody>
          <a:bodyPr/>
          <a:lstStyle/>
          <a:p>
            <a:r>
              <a:rPr lang="en-GB" dirty="0"/>
              <a:t>Verdict – Is one method better than the other?</a:t>
            </a:r>
          </a:p>
        </p:txBody>
      </p:sp>
      <p:sp>
        <p:nvSpPr>
          <p:cNvPr id="3" name="Content Placeholder 2">
            <a:extLst>
              <a:ext uri="{FF2B5EF4-FFF2-40B4-BE49-F238E27FC236}">
                <a16:creationId xmlns:a16="http://schemas.microsoft.com/office/drawing/2014/main" id="{E5B538B4-646C-B439-8403-E7D5710FE54F}"/>
              </a:ext>
            </a:extLst>
          </p:cNvPr>
          <p:cNvSpPr>
            <a:spLocks noGrp="1"/>
          </p:cNvSpPr>
          <p:nvPr>
            <p:ph idx="1"/>
          </p:nvPr>
        </p:nvSpPr>
        <p:spPr/>
        <p:txBody>
          <a:bodyPr/>
          <a:lstStyle/>
          <a:p>
            <a:r>
              <a:rPr lang="en-GB" dirty="0"/>
              <a:t>The right methodology depends on the project</a:t>
            </a:r>
          </a:p>
          <a:p>
            <a:pPr lvl="1"/>
            <a:r>
              <a:rPr lang="en-GB" dirty="0"/>
              <a:t>its requirements</a:t>
            </a:r>
          </a:p>
          <a:p>
            <a:pPr lvl="1"/>
            <a:r>
              <a:rPr lang="en-GB" dirty="0"/>
              <a:t>stability </a:t>
            </a:r>
          </a:p>
          <a:p>
            <a:pPr lvl="1"/>
            <a:r>
              <a:rPr lang="en-GB" dirty="0"/>
              <a:t>compliance needs </a:t>
            </a:r>
          </a:p>
          <a:p>
            <a:pPr lvl="1"/>
            <a:r>
              <a:rPr lang="en-GB" dirty="0"/>
              <a:t>client availability</a:t>
            </a:r>
          </a:p>
          <a:p>
            <a:pPr lvl="1"/>
            <a:r>
              <a:rPr lang="en-GB" dirty="0"/>
              <a:t>risk tolerance.</a:t>
            </a:r>
          </a:p>
          <a:p>
            <a:endParaRPr lang="en-GB" dirty="0"/>
          </a:p>
        </p:txBody>
      </p:sp>
    </p:spTree>
    <p:extLst>
      <p:ext uri="{BB962C8B-B14F-4D97-AF65-F5344CB8AC3E}">
        <p14:creationId xmlns:p14="http://schemas.microsoft.com/office/powerpoint/2010/main" val="2460590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4FBE9-2DC5-F843-AE6C-354904BF6AE3}"/>
              </a:ext>
            </a:extLst>
          </p:cNvPr>
          <p:cNvSpPr>
            <a:spLocks noGrp="1"/>
          </p:cNvSpPr>
          <p:nvPr>
            <p:ph type="title"/>
          </p:nvPr>
        </p:nvSpPr>
        <p:spPr/>
        <p:txBody>
          <a:bodyPr/>
          <a:lstStyle/>
          <a:p>
            <a:r>
              <a:rPr lang="en-GB" dirty="0"/>
              <a:t>Workbook Preparation</a:t>
            </a:r>
          </a:p>
        </p:txBody>
      </p:sp>
      <p:sp>
        <p:nvSpPr>
          <p:cNvPr id="3" name="Content Placeholder 2">
            <a:extLst>
              <a:ext uri="{FF2B5EF4-FFF2-40B4-BE49-F238E27FC236}">
                <a16:creationId xmlns:a16="http://schemas.microsoft.com/office/drawing/2014/main" id="{03F6FED8-54F5-6A34-8A69-E0C3295370E2}"/>
              </a:ext>
            </a:extLst>
          </p:cNvPr>
          <p:cNvSpPr>
            <a:spLocks noGrp="1"/>
          </p:cNvSpPr>
          <p:nvPr>
            <p:ph idx="1"/>
          </p:nvPr>
        </p:nvSpPr>
        <p:spPr/>
        <p:txBody>
          <a:bodyPr/>
          <a:lstStyle/>
          <a:p>
            <a:r>
              <a:rPr lang="en-GB" dirty="0"/>
              <a:t>Write 150-200 words in OneNote to answer these questions:</a:t>
            </a:r>
          </a:p>
          <a:p>
            <a:pPr lvl="1"/>
            <a:r>
              <a:rPr lang="en-GB" dirty="0"/>
              <a:t>Define what is meant by an Agile development.</a:t>
            </a:r>
          </a:p>
          <a:p>
            <a:pPr lvl="1"/>
            <a:r>
              <a:rPr lang="en-GB" dirty="0"/>
              <a:t>Identify the key characteristics of an Agile development.</a:t>
            </a:r>
          </a:p>
          <a:p>
            <a:pPr lvl="1"/>
            <a:r>
              <a:rPr lang="en-GB" dirty="0"/>
              <a:t>Identify the advantages and disadvantages of an Agile development.</a:t>
            </a:r>
          </a:p>
          <a:p>
            <a:endParaRPr lang="en-GB" dirty="0"/>
          </a:p>
        </p:txBody>
      </p:sp>
      <p:pic>
        <p:nvPicPr>
          <p:cNvPr id="4" name="OneNote">
            <a:extLst>
              <a:ext uri="{FF2B5EF4-FFF2-40B4-BE49-F238E27FC236}">
                <a16:creationId xmlns:a16="http://schemas.microsoft.com/office/drawing/2014/main" id="{83B19C3D-2314-B65A-495E-D28336C99F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0137" y="577053"/>
            <a:ext cx="812806" cy="812806"/>
          </a:xfrm>
          <a:prstGeom prst="rect">
            <a:avLst/>
          </a:prstGeom>
        </p:spPr>
      </p:pic>
      <p:sp>
        <p:nvSpPr>
          <p:cNvPr id="5" name="Working Independently">
            <a:extLst>
              <a:ext uri="{FF2B5EF4-FFF2-40B4-BE49-F238E27FC236}">
                <a16:creationId xmlns:a16="http://schemas.microsoft.com/office/drawing/2014/main" id="{BF3E5E78-98BE-4BB6-544B-9DE82667E9C2}"/>
              </a:ext>
            </a:extLst>
          </p:cNvPr>
          <p:cNvSpPr/>
          <p:nvPr/>
        </p:nvSpPr>
        <p:spPr>
          <a:xfrm>
            <a:off x="10061847" y="1602304"/>
            <a:ext cx="1873045" cy="73622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latin typeface="Trebuchet MS" panose="020B0603020202020204" pitchFamily="34" charset="0"/>
              </a:rPr>
              <a:t>Working Independently</a:t>
            </a:r>
          </a:p>
        </p:txBody>
      </p:sp>
      <p:sp>
        <p:nvSpPr>
          <p:cNvPr id="6" name="Minutes display">
            <a:extLst>
              <a:ext uri="{FF2B5EF4-FFF2-40B4-BE49-F238E27FC236}">
                <a16:creationId xmlns:a16="http://schemas.microsoft.com/office/drawing/2014/main" id="{B5DE8C6E-9180-A264-5518-66ABC785C940}"/>
              </a:ext>
            </a:extLst>
          </p:cNvPr>
          <p:cNvSpPr/>
          <p:nvPr/>
        </p:nvSpPr>
        <p:spPr>
          <a:xfrm>
            <a:off x="10457654" y="2616342"/>
            <a:ext cx="1057771" cy="40322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b="1" dirty="0">
                <a:latin typeface="Trebuchet MS" panose="020B0603020202020204" pitchFamily="34" charset="0"/>
              </a:rPr>
              <a:t>20</a:t>
            </a:r>
            <a:r>
              <a:rPr lang="en-US" sz="1800" b="1" dirty="0">
                <a:latin typeface="Trebuchet MS" panose="020B0603020202020204" pitchFamily="34" charset="0"/>
              </a:rPr>
              <a:t> mins</a:t>
            </a:r>
            <a:endParaRPr lang="en-GB" sz="1800" b="1" dirty="0">
              <a:latin typeface="Trebuchet MS" panose="020B0603020202020204" pitchFamily="34" charset="0"/>
            </a:endParaRPr>
          </a:p>
        </p:txBody>
      </p:sp>
    </p:spTree>
    <p:extLst>
      <p:ext uri="{BB962C8B-B14F-4D97-AF65-F5344CB8AC3E}">
        <p14:creationId xmlns:p14="http://schemas.microsoft.com/office/powerpoint/2010/main" val="1105000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22802-8069-4A07-9B89-2F2764F20278}"/>
              </a:ext>
            </a:extLst>
          </p:cNvPr>
          <p:cNvSpPr>
            <a:spLocks noGrp="1"/>
          </p:cNvSpPr>
          <p:nvPr>
            <p:ph type="title"/>
          </p:nvPr>
        </p:nvSpPr>
        <p:spPr/>
        <p:txBody>
          <a:bodyPr/>
          <a:lstStyle/>
          <a:p>
            <a:r>
              <a:rPr lang="en-GB" dirty="0"/>
              <a:t>Final Questions</a:t>
            </a:r>
          </a:p>
        </p:txBody>
      </p:sp>
      <p:sp>
        <p:nvSpPr>
          <p:cNvPr id="3" name="Content Placeholder 2">
            <a:extLst>
              <a:ext uri="{FF2B5EF4-FFF2-40B4-BE49-F238E27FC236}">
                <a16:creationId xmlns:a16="http://schemas.microsoft.com/office/drawing/2014/main" id="{2514A556-C8A9-B94E-D80A-46C324DC1BE4}"/>
              </a:ext>
            </a:extLst>
          </p:cNvPr>
          <p:cNvSpPr>
            <a:spLocks noGrp="1"/>
          </p:cNvSpPr>
          <p:nvPr>
            <p:ph idx="1"/>
          </p:nvPr>
        </p:nvSpPr>
        <p:spPr/>
        <p:txBody>
          <a:bodyPr/>
          <a:lstStyle/>
          <a:p>
            <a:pPr lvl="0"/>
            <a:r>
              <a:rPr lang="en-GB" dirty="0"/>
              <a:t>Give one word that describes Agile that does not apply to Waterfall.</a:t>
            </a:r>
          </a:p>
          <a:p>
            <a:pPr lvl="0"/>
            <a:r>
              <a:rPr lang="en-GB" dirty="0"/>
              <a:t>Name one advantage and one disadvantage of Agile development.</a:t>
            </a:r>
          </a:p>
          <a:p>
            <a:pPr lvl="0"/>
            <a:r>
              <a:rPr lang="en-GB" dirty="0"/>
              <a:t>Why might a government database project NOT be well suited to Agile?</a:t>
            </a:r>
          </a:p>
          <a:p>
            <a:endParaRPr lang="en-GB" dirty="0"/>
          </a:p>
        </p:txBody>
      </p:sp>
      <p:pic>
        <p:nvPicPr>
          <p:cNvPr id="4" name="Exit Ticket" descr="A green sign with a person running&#10;&#10;AI-generated content may be incorrect.">
            <a:extLst>
              <a:ext uri="{FF2B5EF4-FFF2-40B4-BE49-F238E27FC236}">
                <a16:creationId xmlns:a16="http://schemas.microsoft.com/office/drawing/2014/main" id="{402A9831-CE38-C0E0-FFF3-A45C8B76E41A}"/>
              </a:ext>
            </a:extLst>
          </p:cNvPr>
          <p:cNvPicPr>
            <a:picLocks noChangeAspect="1"/>
          </p:cNvPicPr>
          <p:nvPr/>
        </p:nvPicPr>
        <p:blipFill>
          <a:blip r:embed="rId3">
            <a:extLst>
              <a:ext uri="{28A0092B-C50C-407E-A947-70E740481C1C}">
                <a14:useLocalDpi xmlns:a14="http://schemas.microsoft.com/office/drawing/2010/main" val="0"/>
              </a:ext>
            </a:extLst>
          </a:blip>
          <a:srcRect l="8145" t="27142" r="7934" b="27368"/>
          <a:stretch/>
        </p:blipFill>
        <p:spPr>
          <a:xfrm>
            <a:off x="7442208" y="353875"/>
            <a:ext cx="2384175" cy="1292363"/>
          </a:xfrm>
          <a:prstGeom prst="rect">
            <a:avLst/>
          </a:prstGeom>
        </p:spPr>
      </p:pic>
    </p:spTree>
    <p:extLst>
      <p:ext uri="{BB962C8B-B14F-4D97-AF65-F5344CB8AC3E}">
        <p14:creationId xmlns:p14="http://schemas.microsoft.com/office/powerpoint/2010/main" val="4230518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PR - Default Slide Template" id="{7D3B72B0-49E2-4D3E-9814-47E57BE882F5}" vid="{776EBB9C-68AB-4CE4-A03D-467D42A41EB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SPR - Default Slide Template</Template>
  <TotalTime>120</TotalTime>
  <Words>1142</Words>
  <Application>Microsoft Office PowerPoint</Application>
  <PresentationFormat>Widescreen</PresentationFormat>
  <Paragraphs>103</Paragraphs>
  <Slides>18</Slides>
  <Notes>4</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Aptos</vt:lpstr>
      <vt:lpstr>Arial</vt:lpstr>
      <vt:lpstr>Impact</vt:lpstr>
      <vt:lpstr>Trebuchet MS</vt:lpstr>
      <vt:lpstr>Office Theme</vt:lpstr>
      <vt:lpstr>Unit 5 Lesson 07 – Introduction to Agile</vt:lpstr>
      <vt:lpstr>Recall Exercise</vt:lpstr>
      <vt:lpstr>PowerPoint Presentation</vt:lpstr>
      <vt:lpstr>Learning Objectives</vt:lpstr>
      <vt:lpstr>Key Vocabulary</vt:lpstr>
      <vt:lpstr>PowerPoint Presentation</vt:lpstr>
      <vt:lpstr>Reflect</vt:lpstr>
      <vt:lpstr>The Agile Methodology</vt:lpstr>
      <vt:lpstr>The 4 Values of the Agile Manifesto</vt:lpstr>
      <vt:lpstr>PowerPoint Presentation</vt:lpstr>
      <vt:lpstr>Key Characteristics of Agile</vt:lpstr>
      <vt:lpstr>PowerPoint Presentation</vt:lpstr>
      <vt:lpstr>Advantages vs Disadvantages</vt:lpstr>
      <vt:lpstr>Debate Preparation: Waterfall vs Agile: Which Suits Each Project?</vt:lpstr>
      <vt:lpstr>Debate</vt:lpstr>
      <vt:lpstr>Verdict – Is one method better than the other?</vt:lpstr>
      <vt:lpstr>Workbook Preparation</vt:lpstr>
      <vt:lpstr>Final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Simon Rundell</dc:creator>
  <cp:lastModifiedBy>Simon Rundell</cp:lastModifiedBy>
  <cp:revision>1</cp:revision>
  <dcterms:created xsi:type="dcterms:W3CDTF">2026-03-09T18:55:28Z</dcterms:created>
  <dcterms:modified xsi:type="dcterms:W3CDTF">2026-07-07T16:25:51Z</dcterms:modified>
</cp:coreProperties>
</file>