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80" r:id="rId3"/>
    <p:sldId id="264" r:id="rId4"/>
    <p:sldId id="266" r:id="rId5"/>
    <p:sldId id="267" r:id="rId6"/>
    <p:sldId id="265" r:id="rId7"/>
    <p:sldId id="269" r:id="rId8"/>
    <p:sldId id="268" r:id="rId9"/>
    <p:sldId id="270" r:id="rId10"/>
    <p:sldId id="271" r:id="rId11"/>
    <p:sldId id="272" r:id="rId12"/>
    <p:sldId id="273" r:id="rId13"/>
    <p:sldId id="279" r:id="rId14"/>
    <p:sldId id="274" r:id="rId15"/>
    <p:sldId id="275" r:id="rId16"/>
    <p:sldId id="276" r:id="rId17"/>
    <p:sldId id="277" r:id="rId18"/>
    <p:sldId id="27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7288" autoAdjust="0"/>
  </p:normalViewPr>
  <p:slideViewPr>
    <p:cSldViewPr snapToGrid="0">
      <p:cViewPr varScale="1">
        <p:scale>
          <a:sx n="96" d="100"/>
          <a:sy n="96" d="100"/>
        </p:scale>
        <p:origin x="115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E495193B-C273-4421-898B-4796DEC811A2}"/>
    <pc:docChg chg="addSld delSld modSld delMainMaster">
      <pc:chgData name="Simon Rundell" userId="02f36d3d-9692-43c5-873c-1a596eba61c5" providerId="ADAL" clId="{E495193B-C273-4421-898B-4796DEC811A2}" dt="2026-07-07T16:24:54.633" v="4" actId="207"/>
      <pc:docMkLst>
        <pc:docMk/>
      </pc:docMkLst>
      <pc:sldChg chg="del">
        <pc:chgData name="Simon Rundell" userId="02f36d3d-9692-43c5-873c-1a596eba61c5" providerId="ADAL" clId="{E495193B-C273-4421-898B-4796DEC811A2}" dt="2026-07-07T16:24:42.611" v="1" actId="47"/>
        <pc:sldMkLst>
          <pc:docMk/>
          <pc:sldMk cId="1644293576" sldId="263"/>
        </pc:sldMkLst>
      </pc:sldChg>
      <pc:sldChg chg="modSp add mod">
        <pc:chgData name="Simon Rundell" userId="02f36d3d-9692-43c5-873c-1a596eba61c5" providerId="ADAL" clId="{E495193B-C273-4421-898B-4796DEC811A2}" dt="2026-07-07T16:24:54.633" v="4" actId="207"/>
        <pc:sldMkLst>
          <pc:docMk/>
          <pc:sldMk cId="1071918312" sldId="280"/>
        </pc:sldMkLst>
        <pc:spChg chg="mod">
          <ac:chgData name="Simon Rundell" userId="02f36d3d-9692-43c5-873c-1a596eba61c5" providerId="ADAL" clId="{E495193B-C273-4421-898B-4796DEC811A2}" dt="2026-07-07T16:24:54.633" v="4" actId="207"/>
          <ac:spMkLst>
            <pc:docMk/>
            <pc:sldMk cId="1071918312" sldId="280"/>
            <ac:spMk id="3" creationId="{44BE340F-1537-1DD8-A4C0-90C99D913A49}"/>
          </ac:spMkLst>
        </pc:spChg>
      </pc:sldChg>
      <pc:sldMasterChg chg="del delSldLayout">
        <pc:chgData name="Simon Rundell" userId="02f36d3d-9692-43c5-873c-1a596eba61c5" providerId="ADAL" clId="{E495193B-C273-4421-898B-4796DEC811A2}" dt="2026-07-07T16:24:42.611" v="1" actId="47"/>
        <pc:sldMasterMkLst>
          <pc:docMk/>
          <pc:sldMasterMk cId="252042275" sldId="2147483658"/>
        </pc:sldMasterMkLst>
        <pc:sldLayoutChg chg="del">
          <pc:chgData name="Simon Rundell" userId="02f36d3d-9692-43c5-873c-1a596eba61c5" providerId="ADAL" clId="{E495193B-C273-4421-898B-4796DEC811A2}" dt="2026-07-07T16:24:42.611" v="1" actId="47"/>
          <pc:sldLayoutMkLst>
            <pc:docMk/>
            <pc:sldMasterMk cId="252042275" sldId="2147483658"/>
            <pc:sldLayoutMk cId="3196471372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Scrum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specific Agile framework for managing and completing complex work. Scrum organises work into short time-boxed iterations called sprints, with defined roles, events, and artefacts that structure how the team operates.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 Owner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Scrum team member responsible for defining what needs to be built and in what order. They own and manage the Product Backlog and represent the voice of the customer.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Scrum Master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team member responsible for facilitating the Scrum process. They coach the team, remove blockers, and ensure Scrum events happen correctly. They do not manage the team - they serve it.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Scrum Team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developers, designers, and testers who do the actual building. The team is self-organising (decides how to do the work) and cross-functional (has all the skills needed).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 Backlog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prioritised list of all features, improvements, and fixes needed for the product. Owned by the Product Owner. Items are added, removed, and re-prioritised as the project evolves.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Sprint Backlog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subset of Product Backlog items the team commits to completing during one sprint. Chosen during Sprint Planning.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Impediment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Anything that slows down or blocks the team from making progress. The Scrum Master is responsible for identifying and removing impediments quickly.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User story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short description of a feature from the perspective of the user. Format: 'As a [user], I want to [action] so that [benefit].' Used to populate the Product Backlog.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559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Circulate prompt during Phase 2: 'You have added [feature] to the backlog. Who specifically benefits from this? What happens if it is NOT in the first sprint - does the app still work?' This pushes students from listing features to justifying priorities.</a:t>
            </a:r>
          </a:p>
          <a:p>
            <a:endParaRPr lang="en-GB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Circulate prompt during Phase 3: 'You have put [feature] as a Must Have. What would the Product Owner say to the client to explain why [other feature] is a Could Have this sprint?' This links back to LO1 communication skills.</a:t>
            </a:r>
            <a:endParaRPr lang="en-GB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1964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etrieval.toolsforteaching.co.uk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scrummastery.toolsforteaching.co.uk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62565-0C80-B0C4-6008-D01CD874018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Unit 5 Lesson 08</a:t>
            </a:r>
            <a:br>
              <a:rPr lang="en-US" dirty="0"/>
            </a:br>
            <a:r>
              <a:rPr lang="en-US" dirty="0"/>
              <a:t>Scrum Roles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0146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8338-1F6A-18B9-DD59-55A89BCF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340F-1537-1DD8-A4C0-90C99D91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Visit: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4000" dirty="0">
                <a:hlinkClick r:id="rId2"/>
              </a:rPr>
              <a:t>https://retrieval.toolsforteaching.co.uk</a:t>
            </a:r>
            <a:endParaRPr lang="en-GB" sz="4000" dirty="0"/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5400" dirty="0"/>
              <a:t>Code: </a:t>
            </a:r>
            <a:r>
              <a:rPr lang="en-GB" sz="5400" dirty="0">
                <a:solidFill>
                  <a:srgbClr val="FF0000"/>
                </a:solidFill>
              </a:rPr>
              <a:t>o3ifo0</a:t>
            </a:r>
            <a:r>
              <a:rPr lang="en-GB" sz="5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71918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8F5D7-D0A4-702C-539B-53EC279AF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5A06B-2A44-E594-5D96-095076362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By the end of this lesson, learners will be able to:</a:t>
            </a:r>
          </a:p>
          <a:p>
            <a:pPr lvl="1"/>
            <a:r>
              <a:rPr lang="en-GB" dirty="0"/>
              <a:t>Describe what is meant by Scrum and explain how it relates to Agile.</a:t>
            </a:r>
          </a:p>
          <a:p>
            <a:pPr lvl="1"/>
            <a:r>
              <a:rPr lang="en-GB" dirty="0"/>
              <a:t>Explain the role and responsibilities of the Product Owner.</a:t>
            </a:r>
          </a:p>
          <a:p>
            <a:pPr lvl="1"/>
            <a:r>
              <a:rPr lang="en-GB" dirty="0"/>
              <a:t>Explain the role and responsibilities of the Scrum Master.</a:t>
            </a:r>
          </a:p>
          <a:p>
            <a:pPr lvl="1"/>
            <a:r>
              <a:rPr lang="en-GB" dirty="0"/>
              <a:t>Explain the role and responsibilities of the Scrum Team.</a:t>
            </a:r>
          </a:p>
          <a:p>
            <a:pPr lvl="1"/>
            <a:r>
              <a:rPr lang="en-GB" dirty="0"/>
              <a:t>Describe how the three roles support communication and delivery within a project.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C119C8-E764-59D0-67F0-57BDBBB4A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3825" y="144463"/>
            <a:ext cx="1924155" cy="1692770"/>
          </a:xfrm>
          <a:prstGeom prst="rect">
            <a:avLst/>
          </a:prstGeom>
        </p:spPr>
      </p:pic>
      <p:sp>
        <p:nvSpPr>
          <p:cNvPr id="6" name="Arrow: Left 5">
            <a:extLst>
              <a:ext uri="{FF2B5EF4-FFF2-40B4-BE49-F238E27FC236}">
                <a16:creationId xmlns:a16="http://schemas.microsoft.com/office/drawing/2014/main" id="{C51397F0-EA39-5F56-79B5-D7FB5DAC7ABB}"/>
              </a:ext>
            </a:extLst>
          </p:cNvPr>
          <p:cNvSpPr/>
          <p:nvPr/>
        </p:nvSpPr>
        <p:spPr>
          <a:xfrm>
            <a:off x="9667980" y="144463"/>
            <a:ext cx="2415308" cy="1905000"/>
          </a:xfrm>
          <a:prstGeom prst="leftArrow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rgbClr val="000000"/>
                </a:solidFill>
                <a:latin typeface="Trebuchet MS" panose="020B0603020202020204" pitchFamily="34" charset="0"/>
              </a:rPr>
              <a:t>I’m actually a qualified Certified Scrum Developer</a:t>
            </a:r>
          </a:p>
        </p:txBody>
      </p:sp>
    </p:spTree>
    <p:extLst>
      <p:ext uri="{BB962C8B-B14F-4D97-AF65-F5344CB8AC3E}">
        <p14:creationId xmlns:p14="http://schemas.microsoft.com/office/powerpoint/2010/main" val="1585042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DCBB3-F475-E198-21D2-7DE287207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Vocabulary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CC82BD4-5207-199E-F3DC-C536F8CDA9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9002346"/>
              </p:ext>
            </p:extLst>
          </p:nvPr>
        </p:nvGraphicFramePr>
        <p:xfrm>
          <a:off x="271251" y="1388788"/>
          <a:ext cx="9473250" cy="46477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67093">
                  <a:extLst>
                    <a:ext uri="{9D8B030D-6E8A-4147-A177-3AD203B41FA5}">
                      <a16:colId xmlns:a16="http://schemas.microsoft.com/office/drawing/2014/main" val="2259922126"/>
                    </a:ext>
                  </a:extLst>
                </a:gridCol>
                <a:gridCol w="4706157">
                  <a:extLst>
                    <a:ext uri="{9D8B030D-6E8A-4147-A177-3AD203B41FA5}">
                      <a16:colId xmlns:a16="http://schemas.microsoft.com/office/drawing/2014/main" val="125746992"/>
                    </a:ext>
                  </a:extLst>
                </a:gridCol>
              </a:tblGrid>
              <a:tr h="24174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>
                          <a:effectLst/>
                        </a:rPr>
                        <a:t>Term</a:t>
                      </a:r>
                      <a:endParaRPr lang="en-GB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2522" marR="72522" marT="48348" marB="48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>
                          <a:effectLst/>
                        </a:rPr>
                        <a:t>Definition</a:t>
                      </a:r>
                      <a:endParaRPr lang="en-GB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2522" marR="72522" marT="48348" marB="48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5126768"/>
                  </a:ext>
                </a:extLst>
              </a:tr>
              <a:tr h="5318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>
                          <a:effectLst/>
                        </a:rPr>
                        <a:t>Scrum</a:t>
                      </a:r>
                      <a:endParaRPr lang="en-GB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2522" marR="72522" marT="48348" marB="48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2522" marR="72522" marT="48348" marB="48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1734156"/>
                  </a:ext>
                </a:extLst>
              </a:tr>
              <a:tr h="5318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>
                          <a:effectLst/>
                        </a:rPr>
                        <a:t>Product Owner</a:t>
                      </a:r>
                      <a:endParaRPr lang="en-GB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2522" marR="72522" marT="48348" marB="48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2522" marR="72522" marT="48348" marB="48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8773390"/>
                  </a:ext>
                </a:extLst>
              </a:tr>
              <a:tr h="5318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>
                          <a:effectLst/>
                        </a:rPr>
                        <a:t>Scrum Master</a:t>
                      </a:r>
                      <a:endParaRPr lang="en-GB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2522" marR="72522" marT="48348" marB="48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2522" marR="72522" marT="48348" marB="48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7546452"/>
                  </a:ext>
                </a:extLst>
              </a:tr>
              <a:tr h="5318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>
                          <a:effectLst/>
                        </a:rPr>
                        <a:t>Scrum Team</a:t>
                      </a:r>
                      <a:endParaRPr lang="en-GB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2522" marR="72522" marT="48348" marB="48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2522" marR="72522" marT="48348" marB="48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3775255"/>
                  </a:ext>
                </a:extLst>
              </a:tr>
              <a:tr h="5318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>
                          <a:effectLst/>
                        </a:rPr>
                        <a:t>Product Backlog</a:t>
                      </a:r>
                      <a:endParaRPr lang="en-GB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2522" marR="72522" marT="48348" marB="48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2522" marR="72522" marT="48348" marB="48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4501092"/>
                  </a:ext>
                </a:extLst>
              </a:tr>
              <a:tr h="38678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>
                          <a:effectLst/>
                        </a:rPr>
                        <a:t>Sprint Backlog</a:t>
                      </a:r>
                      <a:endParaRPr lang="en-GB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2522" marR="72522" marT="48348" marB="48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2522" marR="72522" marT="48348" marB="48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564191"/>
                  </a:ext>
                </a:extLst>
              </a:tr>
              <a:tr h="5318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>
                          <a:effectLst/>
                        </a:rPr>
                        <a:t>Impediment</a:t>
                      </a:r>
                      <a:endParaRPr lang="en-GB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2522" marR="72522" marT="48348" marB="48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2522" marR="72522" marT="48348" marB="48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0558388"/>
                  </a:ext>
                </a:extLst>
              </a:tr>
              <a:tr h="5318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>
                          <a:effectLst/>
                        </a:rPr>
                        <a:t>User story</a:t>
                      </a:r>
                      <a:endParaRPr lang="en-GB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2522" marR="72522" marT="48348" marB="48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2522" marR="72522" marT="48348" marB="483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0203503"/>
                  </a:ext>
                </a:extLst>
              </a:tr>
            </a:tbl>
          </a:graphicData>
        </a:graphic>
      </p:graphicFrame>
      <p:sp>
        <p:nvSpPr>
          <p:cNvPr id="5" name="Complete Definitions">
            <a:extLst>
              <a:ext uri="{FF2B5EF4-FFF2-40B4-BE49-F238E27FC236}">
                <a16:creationId xmlns:a16="http://schemas.microsoft.com/office/drawing/2014/main" id="{D4F1EF72-3DF5-27FC-FAD3-CDF7F5D7ACFF}"/>
              </a:ext>
            </a:extLst>
          </p:cNvPr>
          <p:cNvSpPr/>
          <p:nvPr/>
        </p:nvSpPr>
        <p:spPr>
          <a:xfrm>
            <a:off x="9327605" y="2792627"/>
            <a:ext cx="1947672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Complete these definitions during the lesson</a:t>
            </a:r>
          </a:p>
        </p:txBody>
      </p:sp>
    </p:spTree>
    <p:extLst>
      <p:ext uri="{BB962C8B-B14F-4D97-AF65-F5344CB8AC3E}">
        <p14:creationId xmlns:p14="http://schemas.microsoft.com/office/powerpoint/2010/main" val="3063229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A21C4-7FB9-BD22-32D5-C4C779FB6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Recap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F72A8A9-EC60-244F-AE96-484BE4AF7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1" y="1822450"/>
            <a:ext cx="6863884" cy="4351338"/>
          </a:xfrm>
        </p:spPr>
        <p:txBody>
          <a:bodyPr/>
          <a:lstStyle/>
          <a:p>
            <a:pPr lvl="0"/>
            <a:r>
              <a:rPr lang="en-GB" dirty="0"/>
              <a:t>What is Agile in one sentence?</a:t>
            </a:r>
          </a:p>
          <a:p>
            <a:pPr lvl="0"/>
            <a:r>
              <a:rPr lang="en-GB" dirty="0"/>
              <a:t>What does iterative mean?</a:t>
            </a:r>
          </a:p>
          <a:p>
            <a:pPr lvl="0"/>
            <a:r>
              <a:rPr lang="en-GB" dirty="0"/>
              <a:t>What is a sprint?</a:t>
            </a:r>
          </a:p>
          <a:p>
            <a:pPr lvl="0"/>
            <a:r>
              <a:rPr lang="en-GB" dirty="0"/>
              <a:t>Has anyone heard the word </a:t>
            </a:r>
            <a:r>
              <a:rPr lang="en-GB" b="1" dirty="0">
                <a:solidFill>
                  <a:srgbClr val="FF0000"/>
                </a:solidFill>
              </a:rPr>
              <a:t>Scrum </a:t>
            </a:r>
            <a:r>
              <a:rPr lang="en-GB" dirty="0"/>
              <a:t>before - in any context?</a:t>
            </a:r>
          </a:p>
          <a:p>
            <a:endParaRPr lang="en-GB" dirty="0"/>
          </a:p>
        </p:txBody>
      </p:sp>
      <p:pic>
        <p:nvPicPr>
          <p:cNvPr id="8" name="Content Placeholder 4" descr="A question mark drawn on a black background&#10;&#10;AI-generated content may be incorrect.">
            <a:extLst>
              <a:ext uri="{FF2B5EF4-FFF2-40B4-BE49-F238E27FC236}">
                <a16:creationId xmlns:a16="http://schemas.microsoft.com/office/drawing/2014/main" id="{F6486B8B-22CA-6DAB-A141-3C7CE1EF2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7137">
            <a:off x="5960263" y="-181054"/>
            <a:ext cx="6466889" cy="6466889"/>
          </a:xfrm>
          <a:prstGeom prst="rect">
            <a:avLst/>
          </a:prstGeom>
        </p:spPr>
      </p:pic>
      <p:pic>
        <p:nvPicPr>
          <p:cNvPr id="2050" name="Picture 2" descr="Rugby and research: a happy collision | Research | The Guardian">
            <a:extLst>
              <a:ext uri="{FF2B5EF4-FFF2-40B4-BE49-F238E27FC236}">
                <a16:creationId xmlns:a16="http://schemas.microsoft.com/office/drawing/2014/main" id="{684BBED7-1676-B100-7096-8FFA683E6D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693" y="4403034"/>
            <a:ext cx="3753317" cy="2251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050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632BB-48C5-E435-659F-0500456BA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 Rugby…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8B965-98A9-6825-A180-E3B69F7E6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6197963" cy="2799246"/>
          </a:xfrm>
        </p:spPr>
        <p:txBody>
          <a:bodyPr/>
          <a:lstStyle/>
          <a:p>
            <a:r>
              <a:rPr lang="en-GB" dirty="0"/>
              <a:t>The Scrum is where a group of people work closely together to achieve a common goal</a:t>
            </a:r>
          </a:p>
          <a:p>
            <a:endParaRPr lang="en-GB" dirty="0"/>
          </a:p>
          <a:p>
            <a:r>
              <a:rPr lang="en-GB" dirty="0"/>
              <a:t>In Software Development…</a:t>
            </a:r>
          </a:p>
          <a:p>
            <a:r>
              <a:rPr lang="en-GB" dirty="0"/>
              <a:t>We do the same thing</a:t>
            </a:r>
          </a:p>
          <a:p>
            <a:endParaRPr lang="en-GB" dirty="0"/>
          </a:p>
        </p:txBody>
      </p:sp>
      <p:pic>
        <p:nvPicPr>
          <p:cNvPr id="4" name="Picture 2" descr="Rugby and research: a happy collision | Research | The Guardian">
            <a:extLst>
              <a:ext uri="{FF2B5EF4-FFF2-40B4-BE49-F238E27FC236}">
                <a16:creationId xmlns:a16="http://schemas.microsoft.com/office/drawing/2014/main" id="{17E988C7-A2D1-1E40-D61D-21FFE2EB4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0253" y="0"/>
            <a:ext cx="5701748" cy="342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yShape">
            <a:extLst>
              <a:ext uri="{FF2B5EF4-FFF2-40B4-BE49-F238E27FC236}">
                <a16:creationId xmlns:a16="http://schemas.microsoft.com/office/drawing/2014/main" id="{DA33FD52-9760-983D-46C3-0863F4555379}"/>
              </a:ext>
            </a:extLst>
          </p:cNvPr>
          <p:cNvSpPr/>
          <p:nvPr/>
        </p:nvSpPr>
        <p:spPr>
          <a:xfrm>
            <a:off x="96211" y="4797908"/>
            <a:ext cx="8491198" cy="206009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FF0000"/>
                </a:solidFill>
                <a:latin typeface="Trebuchet MS" panose="020B0603020202020204" pitchFamily="34" charset="0"/>
              </a:rPr>
              <a:t>Agile</a:t>
            </a:r>
            <a:r>
              <a:rPr lang="en-US" dirty="0">
                <a:solidFill>
                  <a:srgbClr val="000000"/>
                </a:solidFill>
                <a:latin typeface="Trebuchet MS" panose="020B0603020202020204" pitchFamily="34" charset="0"/>
              </a:rPr>
              <a:t> tells us the values and principles we should follow. </a:t>
            </a:r>
          </a:p>
          <a:p>
            <a:endParaRPr lang="en-US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r>
              <a:rPr lang="en-US" b="1" dirty="0">
                <a:solidFill>
                  <a:srgbClr val="FF0000"/>
                </a:solidFill>
                <a:latin typeface="Trebuchet MS" panose="020B0603020202020204" pitchFamily="34" charset="0"/>
              </a:rPr>
              <a:t>Scrum</a:t>
            </a:r>
            <a:r>
              <a:rPr lang="en-US" dirty="0">
                <a:solidFill>
                  <a:srgbClr val="000000"/>
                </a:solidFill>
                <a:latin typeface="Trebuchet MS" panose="020B0603020202020204" pitchFamily="34" charset="0"/>
              </a:rPr>
              <a:t> gives us the structure: the specific roles, the meetings, and the way we </a:t>
            </a:r>
            <a:r>
              <a:rPr lang="en-US" dirty="0" err="1">
                <a:solidFill>
                  <a:srgbClr val="000000"/>
                </a:solidFill>
                <a:latin typeface="Trebuchet MS" panose="020B0603020202020204" pitchFamily="34" charset="0"/>
              </a:rPr>
              <a:t>organise</a:t>
            </a:r>
            <a:r>
              <a:rPr lang="en-US" dirty="0">
                <a:solidFill>
                  <a:srgbClr val="000000"/>
                </a:solidFill>
                <a:latin typeface="Trebuchet MS" panose="020B0603020202020204" pitchFamily="34" charset="0"/>
              </a:rPr>
              <a:t> our sprints. </a:t>
            </a:r>
          </a:p>
          <a:p>
            <a:endParaRPr lang="en-US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Trebuchet MS" panose="020B0603020202020204" pitchFamily="34" charset="0"/>
              </a:rPr>
              <a:t>Today we focus on the three Scrum </a:t>
            </a:r>
            <a:r>
              <a:rPr lang="en-US" b="1" dirty="0">
                <a:solidFill>
                  <a:srgbClr val="FF0000"/>
                </a:solidFill>
                <a:latin typeface="Trebuchet MS" panose="020B0603020202020204" pitchFamily="34" charset="0"/>
              </a:rPr>
              <a:t>roles</a:t>
            </a:r>
            <a:r>
              <a:rPr lang="en-US" dirty="0">
                <a:solidFill>
                  <a:srgbClr val="000000"/>
                </a:solidFill>
                <a:latin typeface="Trebuchet MS" panose="020B0603020202020204" pitchFamily="34" charset="0"/>
              </a:rPr>
              <a:t>. </a:t>
            </a:r>
            <a:endParaRPr lang="en-GB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580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1E6FA4D-6F43-ADD1-8F30-221230146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Scrum as an Agile Framework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99A465-F078-E80D-9752-24E5544DE0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en-GB" b="1" dirty="0">
                <a:solidFill>
                  <a:srgbClr val="FF0000"/>
                </a:solidFill>
              </a:rPr>
              <a:t>Scrum</a:t>
            </a:r>
            <a:r>
              <a:rPr lang="en-GB" dirty="0"/>
              <a:t> is a specific Agile framework for managing and completing complex work. It provides the structure that turns Agile values into day-to-day practice.</a:t>
            </a:r>
          </a:p>
          <a:p>
            <a:pPr lvl="0"/>
            <a:r>
              <a:rPr lang="en-GB" dirty="0"/>
              <a:t>Agile is the philosophy; Scrum is one way of applying it.</a:t>
            </a:r>
          </a:p>
          <a:p>
            <a:pPr lvl="1"/>
            <a:r>
              <a:rPr lang="en-GB" dirty="0"/>
              <a:t>Other Agile frameworks include Kanban and </a:t>
            </a:r>
            <a:r>
              <a:rPr lang="en-GB" dirty="0" err="1"/>
              <a:t>SAFe</a:t>
            </a:r>
            <a:r>
              <a:rPr lang="en-GB" dirty="0"/>
              <a:t> – but are not required for this unit</a:t>
            </a:r>
          </a:p>
          <a:p>
            <a:pPr lvl="0"/>
            <a:r>
              <a:rPr lang="en-GB" dirty="0"/>
              <a:t>Scrum organises work into time-boxed iterations called </a:t>
            </a:r>
            <a:r>
              <a:rPr lang="en-GB" b="1" dirty="0">
                <a:solidFill>
                  <a:srgbClr val="FF0000"/>
                </a:solidFill>
              </a:rPr>
              <a:t>sprints</a:t>
            </a:r>
            <a:r>
              <a:rPr lang="en-GB" dirty="0"/>
              <a:t> (typically 1-4 weeks). </a:t>
            </a:r>
          </a:p>
          <a:p>
            <a:pPr lvl="0"/>
            <a:r>
              <a:rPr lang="en-GB" dirty="0"/>
              <a:t>At the end of each sprint, a working product increment is produced and reviewed.</a:t>
            </a:r>
          </a:p>
          <a:p>
            <a:pPr lvl="0"/>
            <a:r>
              <a:rPr lang="en-GB" dirty="0"/>
              <a:t>Scrum uses three artefacts:</a:t>
            </a:r>
          </a:p>
          <a:p>
            <a:pPr lvl="1"/>
            <a:r>
              <a:rPr lang="en-GB" dirty="0"/>
              <a:t>Product Backlog (all the work to be done),</a:t>
            </a:r>
          </a:p>
          <a:p>
            <a:pPr lvl="1"/>
            <a:r>
              <a:rPr lang="en-GB" dirty="0"/>
              <a:t>Sprint Backlog (work for this sprint)</a:t>
            </a:r>
          </a:p>
          <a:p>
            <a:pPr lvl="1"/>
            <a:r>
              <a:rPr lang="en-GB" dirty="0"/>
              <a:t>Product Increment (the working product after each sprint).</a:t>
            </a:r>
          </a:p>
          <a:p>
            <a:r>
              <a:rPr lang="en-GB" dirty="0"/>
              <a:t>Scrum has three roles and five events. This lesson covers the roles; We’ll cover the events next lesson.</a:t>
            </a:r>
          </a:p>
        </p:txBody>
      </p:sp>
    </p:spTree>
    <p:extLst>
      <p:ext uri="{BB962C8B-B14F-4D97-AF65-F5344CB8AC3E}">
        <p14:creationId xmlns:p14="http://schemas.microsoft.com/office/powerpoint/2010/main" val="4096626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B628A-1303-91E6-F964-6F4F1F1D3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 Owner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D81DC-DB07-1C16-CDC9-043995CC9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1" y="1411357"/>
            <a:ext cx="6327170" cy="4762431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Represents the needs of the customer, users, and stakeholders.</a:t>
            </a:r>
          </a:p>
          <a:p>
            <a:r>
              <a:rPr lang="en-US" dirty="0"/>
              <a:t>Owns and manages the </a:t>
            </a:r>
            <a:r>
              <a:rPr lang="en-US" b="1" dirty="0">
                <a:solidFill>
                  <a:srgbClr val="FF0000"/>
                </a:solidFill>
              </a:rPr>
              <a:t>Product Backlog</a:t>
            </a:r>
            <a:r>
              <a:rPr lang="en-US" dirty="0"/>
              <a:t>: the </a:t>
            </a:r>
            <a:r>
              <a:rPr lang="en-US" dirty="0" err="1"/>
              <a:t>prioritised</a:t>
            </a:r>
            <a:r>
              <a:rPr lang="en-US" dirty="0"/>
              <a:t> list of all features and tasks.</a:t>
            </a:r>
          </a:p>
          <a:p>
            <a:r>
              <a:rPr lang="en-US" dirty="0"/>
              <a:t>Decides what gets built and in what order - sets the sprint goals.</a:t>
            </a:r>
          </a:p>
          <a:p>
            <a:r>
              <a:rPr lang="en-US" dirty="0"/>
              <a:t>Accepts or rejects completed work at the end of each sprint.</a:t>
            </a:r>
          </a:p>
          <a:p>
            <a:r>
              <a:rPr lang="en-US" dirty="0"/>
              <a:t>Acts as the bridge between the development team and the outside world.</a:t>
            </a:r>
          </a:p>
          <a:p>
            <a:r>
              <a:rPr lang="en-US" dirty="0"/>
              <a:t>Communication focus: translates business requirements into actionable tasks for the Scrum Team.</a:t>
            </a:r>
          </a:p>
          <a:p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2A941D-B1C5-83C9-23D5-4B2D47E5E757}"/>
              </a:ext>
            </a:extLst>
          </p:cNvPr>
          <p:cNvSpPr/>
          <p:nvPr/>
        </p:nvSpPr>
        <p:spPr>
          <a:xfrm>
            <a:off x="6698974" y="1779104"/>
            <a:ext cx="5347252" cy="3409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2F35F4-28E3-B184-7679-D7BCFEACED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617" y="1010478"/>
            <a:ext cx="5847522" cy="584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159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E8D2F-D918-CCC1-4AC7-8CE188936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9425A-31AD-D09B-343D-257F2D680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Scrum Master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3AFF2-F89C-4051-BB6B-B96047E3A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1" y="1411357"/>
            <a:ext cx="6327170" cy="4762431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Facilitates the Scrum process: ensures the team follows Scrum events and practices.</a:t>
            </a:r>
          </a:p>
          <a:p>
            <a:r>
              <a:rPr lang="en-US" dirty="0"/>
              <a:t>Removes impediments (blockers) that prevent the team from making progress.</a:t>
            </a:r>
          </a:p>
          <a:p>
            <a:r>
              <a:rPr lang="en-US" dirty="0"/>
              <a:t>Coaches the Scrum Team on Agile values and the Scrum framework.</a:t>
            </a:r>
          </a:p>
          <a:p>
            <a:r>
              <a:rPr lang="en-US" dirty="0"/>
              <a:t>Shields the team from external distractions and scope changes during a sprint.</a:t>
            </a:r>
          </a:p>
          <a:p>
            <a:r>
              <a:rPr lang="en-US" dirty="0"/>
              <a:t>Facilitates all Scrum events (</a:t>
            </a:r>
            <a:r>
              <a:rPr lang="en-US" b="1" dirty="0">
                <a:solidFill>
                  <a:srgbClr val="FF0000"/>
                </a:solidFill>
              </a:rPr>
              <a:t>sprint planning, daily scrum, sprint review, retrospective</a:t>
            </a:r>
            <a:r>
              <a:rPr lang="en-US" dirty="0"/>
              <a:t>).</a:t>
            </a:r>
          </a:p>
          <a:p>
            <a:r>
              <a:rPr lang="en-US" dirty="0"/>
              <a:t>Communication focus: promotes open communication within the team and resolves process issues quickly.</a:t>
            </a:r>
          </a:p>
          <a:p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24D005-669D-84F4-96A7-02E3D637CE54}"/>
              </a:ext>
            </a:extLst>
          </p:cNvPr>
          <p:cNvSpPr/>
          <p:nvPr/>
        </p:nvSpPr>
        <p:spPr>
          <a:xfrm>
            <a:off x="7921488" y="1808922"/>
            <a:ext cx="4094922" cy="31109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E6AB48-8397-E358-EAD3-A48F7C4E1C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55374"/>
            <a:ext cx="6182139" cy="618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53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BBFFB-1A24-513C-C4AA-EDE87657F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C6644-4E36-D9B0-53DC-6F0F29D58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Scrum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85305-B6E6-44B3-8262-E013A27547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411357"/>
            <a:ext cx="6506073" cy="4762431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The developers, designers, and testers who do the actual work of building the product.</a:t>
            </a:r>
          </a:p>
          <a:p>
            <a:r>
              <a:rPr lang="en-US" b="1" dirty="0">
                <a:solidFill>
                  <a:srgbClr val="FF0000"/>
                </a:solidFill>
              </a:rPr>
              <a:t>Self-</a:t>
            </a:r>
            <a:r>
              <a:rPr lang="en-US" b="1" dirty="0" err="1">
                <a:solidFill>
                  <a:srgbClr val="FF0000"/>
                </a:solidFill>
              </a:rPr>
              <a:t>organising</a:t>
            </a:r>
            <a:r>
              <a:rPr lang="en-US" dirty="0"/>
              <a:t>: the team decides how best to complete the sprint backlog items.</a:t>
            </a:r>
          </a:p>
          <a:p>
            <a:r>
              <a:rPr lang="en-US" b="1" dirty="0">
                <a:solidFill>
                  <a:srgbClr val="FF0000"/>
                </a:solidFill>
              </a:rPr>
              <a:t>Cross-functional</a:t>
            </a:r>
            <a:r>
              <a:rPr lang="en-US" dirty="0"/>
              <a:t>: together the team has all the skills needed to deliver the sprint goal.</a:t>
            </a:r>
          </a:p>
          <a:p>
            <a:r>
              <a:rPr lang="en-US" dirty="0"/>
              <a:t>Typically 3-9 people - </a:t>
            </a:r>
            <a:r>
              <a:rPr lang="en-US" dirty="0">
                <a:solidFill>
                  <a:srgbClr val="00B050"/>
                </a:solidFill>
              </a:rPr>
              <a:t>small enough to be agile, large enough to complete meaningful work.</a:t>
            </a:r>
          </a:p>
          <a:p>
            <a:r>
              <a:rPr lang="en-US" dirty="0"/>
              <a:t>Commits to and owns the </a:t>
            </a:r>
            <a:r>
              <a:rPr lang="en-US" b="1" dirty="0">
                <a:solidFill>
                  <a:srgbClr val="FF0000"/>
                </a:solidFill>
              </a:rPr>
              <a:t>sprint backlog </a:t>
            </a:r>
            <a:r>
              <a:rPr lang="en-US" dirty="0"/>
              <a:t>during a sprint.</a:t>
            </a:r>
          </a:p>
          <a:p>
            <a:r>
              <a:rPr lang="en-US" dirty="0"/>
              <a:t>Communication focus: daily stand-up meetings (</a:t>
            </a:r>
            <a:r>
              <a:rPr lang="en-US" b="1" dirty="0">
                <a:solidFill>
                  <a:srgbClr val="FF0000"/>
                </a:solidFill>
              </a:rPr>
              <a:t>Daily Scrum</a:t>
            </a:r>
            <a:r>
              <a:rPr lang="en-US" dirty="0"/>
              <a:t>) keep everyone aligned on progress and aware of blockers.</a:t>
            </a:r>
          </a:p>
          <a:p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950299-D25D-C43D-BD6D-7AFE9C69EC53}"/>
              </a:ext>
            </a:extLst>
          </p:cNvPr>
          <p:cNvSpPr/>
          <p:nvPr/>
        </p:nvSpPr>
        <p:spPr>
          <a:xfrm rot="21431399">
            <a:off x="8004671" y="2107261"/>
            <a:ext cx="4019939" cy="21968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0DA8A3-EA56-BEEA-F849-E750CB064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364" y="1464364"/>
            <a:ext cx="5393635" cy="539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713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E2611-6536-1B23-B5E1-736FED712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Research: How the Roles Support Communication and Delivery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FE1EDC7-CD9C-2BEA-0722-3D84E13FCE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8874187"/>
              </p:ext>
            </p:extLst>
          </p:nvPr>
        </p:nvGraphicFramePr>
        <p:xfrm>
          <a:off x="237698" y="1777999"/>
          <a:ext cx="9433075" cy="44787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31961">
                  <a:extLst>
                    <a:ext uri="{9D8B030D-6E8A-4147-A177-3AD203B41FA5}">
                      <a16:colId xmlns:a16="http://schemas.microsoft.com/office/drawing/2014/main" val="2647191317"/>
                    </a:ext>
                  </a:extLst>
                </a:gridCol>
                <a:gridCol w="3131961">
                  <a:extLst>
                    <a:ext uri="{9D8B030D-6E8A-4147-A177-3AD203B41FA5}">
                      <a16:colId xmlns:a16="http://schemas.microsoft.com/office/drawing/2014/main" val="3989595915"/>
                    </a:ext>
                  </a:extLst>
                </a:gridCol>
                <a:gridCol w="3169153">
                  <a:extLst>
                    <a:ext uri="{9D8B030D-6E8A-4147-A177-3AD203B41FA5}">
                      <a16:colId xmlns:a16="http://schemas.microsoft.com/office/drawing/2014/main" val="1801293414"/>
                    </a:ext>
                  </a:extLst>
                </a:gridCol>
              </a:tblGrid>
              <a:tr h="33342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effectLst/>
                          <a:latin typeface="Trebuchet MS" panose="020B0603020202020204" pitchFamily="34" charset="0"/>
                        </a:rPr>
                        <a:t>Communication link</a:t>
                      </a:r>
                      <a:endParaRPr lang="en-GB" sz="1400">
                        <a:effectLst/>
                        <a:latin typeface="Trebuchet MS" panose="020B0603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effectLst/>
                          <a:latin typeface="Trebuchet MS" panose="020B0603020202020204" pitchFamily="34" charset="0"/>
                        </a:rPr>
                        <a:t>What is communicated</a:t>
                      </a:r>
                      <a:endParaRPr lang="en-GB" sz="1400">
                        <a:effectLst/>
                        <a:latin typeface="Trebuchet MS" panose="020B0603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effectLst/>
                          <a:latin typeface="Trebuchet MS" panose="020B0603020202020204" pitchFamily="34" charset="0"/>
                        </a:rPr>
                        <a:t>Why it matters</a:t>
                      </a:r>
                      <a:endParaRPr lang="en-GB" sz="1400">
                        <a:effectLst/>
                        <a:latin typeface="Trebuchet MS" panose="020B0603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0517543"/>
                  </a:ext>
                </a:extLst>
              </a:tr>
              <a:tr h="13337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effectLst/>
                          <a:latin typeface="Trebuchet MS" panose="020B0603020202020204" pitchFamily="34" charset="0"/>
                        </a:rPr>
                        <a:t>Product Owner -&gt; Scrum Team</a:t>
                      </a:r>
                      <a:endParaRPr lang="en-GB" sz="1400">
                        <a:effectLst/>
                        <a:latin typeface="Trebuchet MS" panose="020B0603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dirty="0">
                          <a:effectLst/>
                          <a:latin typeface="Trebuchet MS" panose="020B0603020202020204" pitchFamily="34" charset="0"/>
                        </a:rPr>
                        <a:t>The Product Owner clarifies requirements and answers questions during sprint planning and throughout the sprint. Clear communication here prevents the team building the wrong thing.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Trebuchet MS" panose="020B0603020202020204" pitchFamily="34" charset="0"/>
                        </a:rPr>
                        <a:t>Keeps the development team closely focused upon what the client wants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Trebuchet MS" panose="020B0603020202020204" pitchFamily="34" charset="0"/>
                          <a:ea typeface="Arial" panose="020B0604020202020204" pitchFamily="34" charset="0"/>
                        </a:rPr>
                        <a:t>Keeps the client aware of development progress</a:t>
                      </a:r>
                    </a:p>
                  </a:txBody>
                  <a:tcPr marL="762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9557152"/>
                  </a:ext>
                </a:extLst>
              </a:tr>
              <a:tr h="13337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effectLst/>
                          <a:latin typeface="Trebuchet MS" panose="020B0603020202020204" pitchFamily="34" charset="0"/>
                        </a:rPr>
                        <a:t>Scrum Master -&gt; Everyone</a:t>
                      </a:r>
                      <a:endParaRPr lang="en-GB" sz="1400">
                        <a:effectLst/>
                        <a:latin typeface="Trebuchet MS" panose="020B0603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dirty="0">
                          <a:effectLst/>
                          <a:latin typeface="Trebuchet MS" panose="020B0603020202020204" pitchFamily="34" charset="0"/>
                        </a:rPr>
                        <a:t>The Scrum Master facilitates communication across the whole team, removing blockers and ensuring Scrum events happen correctly. They protect the team from scope changes mid-sprint.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Trebuchet MS" panose="020B0603020202020204" pitchFamily="34" charset="0"/>
                        </a:rPr>
                        <a:t>Prevents issues derailing or slowing development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Trebuchet MS" panose="020B0603020202020204" pitchFamily="34" charset="0"/>
                          <a:ea typeface="Arial" panose="020B0604020202020204" pitchFamily="34" charset="0"/>
                        </a:rPr>
                        <a:t>Ensures the sprint lifecycle is adhered to</a:t>
                      </a:r>
                    </a:p>
                  </a:txBody>
                  <a:tcPr marL="762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4388451"/>
                  </a:ext>
                </a:extLst>
              </a:tr>
              <a:tr h="13337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effectLst/>
                          <a:latin typeface="Trebuchet MS" panose="020B0603020202020204" pitchFamily="34" charset="0"/>
                        </a:rPr>
                        <a:t>Scrum Team -&gt; Product Owner</a:t>
                      </a:r>
                      <a:endParaRPr lang="en-GB" sz="1400">
                        <a:effectLst/>
                        <a:latin typeface="Trebuchet MS" panose="020B0603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effectLst/>
                          <a:latin typeface="Trebuchet MS" panose="020B0603020202020204" pitchFamily="34" charset="0"/>
                        </a:rPr>
                        <a:t>At the Sprint Review, the team presents what they have built. The Product Owner gives feedback, accepts or rejects items, and updates priorities for the next sprint.</a:t>
                      </a:r>
                      <a:endParaRPr lang="en-GB" sz="1400">
                        <a:effectLst/>
                        <a:latin typeface="Trebuchet MS" panose="020B0603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Trebuchet MS" panose="020B0603020202020204" pitchFamily="34" charset="0"/>
                        </a:rPr>
                        <a:t>Ensures a deliverable iteration of the product at each stage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Trebuchet MS" panose="020B0603020202020204" pitchFamily="34" charset="0"/>
                          <a:ea typeface="Arial" panose="020B0604020202020204" pitchFamily="34" charset="0"/>
                        </a:rPr>
                        <a:t>Ensures that the next Sprint is absolutely appropriate</a:t>
                      </a:r>
                    </a:p>
                  </a:txBody>
                  <a:tcPr marL="762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4611167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9B4A4C4E-7F0E-8B61-267F-89E9681B4EFF}"/>
              </a:ext>
            </a:extLst>
          </p:cNvPr>
          <p:cNvSpPr/>
          <p:nvPr/>
        </p:nvSpPr>
        <p:spPr>
          <a:xfrm>
            <a:off x="6539948" y="2176670"/>
            <a:ext cx="3031435" cy="6460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4463E5-C427-9EAE-4AD0-B2DB38F7BB13}"/>
              </a:ext>
            </a:extLst>
          </p:cNvPr>
          <p:cNvSpPr/>
          <p:nvPr/>
        </p:nvSpPr>
        <p:spPr>
          <a:xfrm>
            <a:off x="6539948" y="2806148"/>
            <a:ext cx="3031435" cy="6460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5288E8-5722-593E-D491-F2E915B8CC29}"/>
              </a:ext>
            </a:extLst>
          </p:cNvPr>
          <p:cNvSpPr/>
          <p:nvPr/>
        </p:nvSpPr>
        <p:spPr>
          <a:xfrm>
            <a:off x="6539947" y="3542633"/>
            <a:ext cx="3031435" cy="4131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69653F-FA90-29DA-5AFC-4B4534B84BCD}"/>
              </a:ext>
            </a:extLst>
          </p:cNvPr>
          <p:cNvSpPr/>
          <p:nvPr/>
        </p:nvSpPr>
        <p:spPr>
          <a:xfrm>
            <a:off x="6539946" y="3982946"/>
            <a:ext cx="3031435" cy="4131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5AD044-57CD-A0B0-53CC-6790AE4CAF78}"/>
              </a:ext>
            </a:extLst>
          </p:cNvPr>
          <p:cNvSpPr/>
          <p:nvPr/>
        </p:nvSpPr>
        <p:spPr>
          <a:xfrm>
            <a:off x="6539945" y="4926842"/>
            <a:ext cx="3031435" cy="4131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F61A8A-2F47-FB18-99FF-E74AA4BD6D4C}"/>
              </a:ext>
            </a:extLst>
          </p:cNvPr>
          <p:cNvSpPr/>
          <p:nvPr/>
        </p:nvSpPr>
        <p:spPr>
          <a:xfrm>
            <a:off x="6539945" y="5385203"/>
            <a:ext cx="3031435" cy="4131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OneNote">
            <a:extLst>
              <a:ext uri="{FF2B5EF4-FFF2-40B4-BE49-F238E27FC236}">
                <a16:creationId xmlns:a16="http://schemas.microsoft.com/office/drawing/2014/main" id="{EF569D6B-4688-EF07-0D03-B3CF1279B2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0969" y="324181"/>
            <a:ext cx="1176627" cy="117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252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5CD80E8-2214-7039-51FE-F9D94E1EB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Let’s Plan a SCRUM Project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960C76-B7C0-8FB9-36BD-66457181C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Visit</a:t>
            </a:r>
          </a:p>
          <a:p>
            <a:pPr marL="0" indent="0">
              <a:buNone/>
            </a:pPr>
            <a:r>
              <a:rPr lang="en-GB" dirty="0">
                <a:hlinkClick r:id="rId2"/>
              </a:rPr>
              <a:t>https://scrummastery.toolsforteaching.co.uk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60357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C7FDF89-0CF8-470A-3614-050B60AEC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Scrum Role Simulation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71BC8E-8912-71EF-7F98-6B8554197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374457"/>
            <a:ext cx="9452211" cy="4799331"/>
          </a:xfrm>
        </p:spPr>
        <p:txBody>
          <a:bodyPr>
            <a:normAutofit/>
          </a:bodyPr>
          <a:lstStyle/>
          <a:p>
            <a:r>
              <a:rPr lang="en-GB" sz="4000" dirty="0"/>
              <a:t>Activity phases:</a:t>
            </a:r>
          </a:p>
          <a:p>
            <a:pPr lvl="1"/>
            <a:r>
              <a:rPr lang="en-GB" sz="3600" b="1" dirty="0">
                <a:solidFill>
                  <a:srgbClr val="FF0000"/>
                </a:solidFill>
              </a:rPr>
              <a:t>Phase 1 </a:t>
            </a:r>
            <a:r>
              <a:rPr lang="en-GB" sz="3600" dirty="0"/>
              <a:t>- Role familiarisation (5 min)</a:t>
            </a:r>
          </a:p>
          <a:p>
            <a:pPr lvl="1"/>
            <a:r>
              <a:rPr lang="en-GB" sz="3600" b="1" dirty="0">
                <a:solidFill>
                  <a:srgbClr val="FF0000"/>
                </a:solidFill>
              </a:rPr>
              <a:t>Phase 2 </a:t>
            </a:r>
            <a:r>
              <a:rPr lang="en-GB" sz="3600" dirty="0"/>
              <a:t>- Build the backlog (15 min)</a:t>
            </a:r>
          </a:p>
          <a:p>
            <a:pPr lvl="1"/>
            <a:r>
              <a:rPr lang="en-GB" sz="3600" b="1" dirty="0">
                <a:solidFill>
                  <a:srgbClr val="FF0000"/>
                </a:solidFill>
              </a:rPr>
              <a:t>Phase 3 </a:t>
            </a:r>
            <a:r>
              <a:rPr lang="en-GB" sz="3600" dirty="0"/>
              <a:t>- Prioritise the sprint (10 min)</a:t>
            </a:r>
          </a:p>
          <a:p>
            <a:pPr lvl="1"/>
            <a:r>
              <a:rPr lang="en-GB" sz="3600" b="1" dirty="0">
                <a:solidFill>
                  <a:srgbClr val="FF0000"/>
                </a:solidFill>
              </a:rPr>
              <a:t>Phase 4 </a:t>
            </a:r>
            <a:r>
              <a:rPr lang="en-GB" sz="3600" dirty="0"/>
              <a:t>- Record and label (5 min)</a:t>
            </a:r>
          </a:p>
          <a:p>
            <a:endParaRPr lang="en-GB" sz="4000" dirty="0"/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EA170769-A419-D130-8EDE-CEA77DDF1704}"/>
              </a:ext>
            </a:extLst>
          </p:cNvPr>
          <p:cNvSpPr/>
          <p:nvPr/>
        </p:nvSpPr>
        <p:spPr>
          <a:xfrm>
            <a:off x="10573977" y="2198700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35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6" name="In small groups">
            <a:extLst>
              <a:ext uri="{FF2B5EF4-FFF2-40B4-BE49-F238E27FC236}">
                <a16:creationId xmlns:a16="http://schemas.microsoft.com/office/drawing/2014/main" id="{B0A316EB-3E0B-3A63-A0C2-52DA0C971356}"/>
              </a:ext>
            </a:extLst>
          </p:cNvPr>
          <p:cNvSpPr/>
          <p:nvPr/>
        </p:nvSpPr>
        <p:spPr>
          <a:xfrm>
            <a:off x="10086825" y="1351115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In small groups</a:t>
            </a:r>
          </a:p>
        </p:txBody>
      </p:sp>
      <p:sp>
        <p:nvSpPr>
          <p:cNvPr id="7" name="MyShape">
            <a:extLst>
              <a:ext uri="{FF2B5EF4-FFF2-40B4-BE49-F238E27FC236}">
                <a16:creationId xmlns:a16="http://schemas.microsoft.com/office/drawing/2014/main" id="{DBE3BD1F-AEFB-BEB9-F55C-723683ACA5B1}"/>
              </a:ext>
            </a:extLst>
          </p:cNvPr>
          <p:cNvSpPr/>
          <p:nvPr/>
        </p:nvSpPr>
        <p:spPr>
          <a:xfrm>
            <a:off x="10049512" y="2858499"/>
            <a:ext cx="1947672" cy="255832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In your allocated roles, work through the activity in OneNote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5B30E0-4E10-A5DB-A3E4-242C679672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7163" y="4861889"/>
            <a:ext cx="5630960" cy="9603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OneNote">
            <a:extLst>
              <a:ext uri="{FF2B5EF4-FFF2-40B4-BE49-F238E27FC236}">
                <a16:creationId xmlns:a16="http://schemas.microsoft.com/office/drawing/2014/main" id="{7A4434F6-DB03-F30A-9F5E-3402FA166C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944" y="394736"/>
            <a:ext cx="812806" cy="81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2215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49F31-1BD5-70DD-C6D4-3095F07F0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Debrief and Consolidation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FE090A-2DE0-06BD-82D6-E511C5BD53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Show us your Sprint 1 Backlog</a:t>
            </a:r>
          </a:p>
          <a:p>
            <a:r>
              <a:rPr lang="en-GB" dirty="0"/>
              <a:t>What features did you choose?</a:t>
            </a:r>
          </a:p>
          <a:p>
            <a:r>
              <a:rPr lang="en-GB" dirty="0"/>
              <a:t>What did you leave out and why?</a:t>
            </a:r>
          </a:p>
          <a:p>
            <a:r>
              <a:rPr lang="en-GB" dirty="0"/>
              <a:t>What did the Product Owner have to decide that the Scrum Team could not decide for them?</a:t>
            </a:r>
          </a:p>
          <a:p>
            <a:r>
              <a:rPr lang="en-GB" dirty="0"/>
              <a:t>What would the Scrum Master have done if the team started arguing about which features to include?</a:t>
            </a:r>
          </a:p>
          <a:p>
            <a:r>
              <a:rPr lang="en-GB" dirty="0"/>
              <a:t>How is a Product Backlog different from a to-do list?</a:t>
            </a:r>
          </a:p>
        </p:txBody>
      </p:sp>
    </p:spTree>
    <p:extLst>
      <p:ext uri="{BB962C8B-B14F-4D97-AF65-F5344CB8AC3E}">
        <p14:creationId xmlns:p14="http://schemas.microsoft.com/office/powerpoint/2010/main" val="2275920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CBF2D-DDD6-5FDC-4E1D-E7D69B821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Remember…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631D0-8C70-BE93-63D6-C44D11C96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Scrum is an Agile framework that structures work into sprints, with defined roles that each support communication and delivery.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The Product Owner prioritises the work; the Scrum Master facilitates the process; the Scrum Team does the building.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A prioritised Product Backlog ensures the team always works on the most valuable features first - this reduces waste and keeps the project aligned with user needs.</a:t>
            </a:r>
          </a:p>
        </p:txBody>
      </p:sp>
    </p:spTree>
    <p:extLst>
      <p:ext uri="{BB962C8B-B14F-4D97-AF65-F5344CB8AC3E}">
        <p14:creationId xmlns:p14="http://schemas.microsoft.com/office/powerpoint/2010/main" val="2613219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F6FED-5E24-2D81-A2B4-65E2D0F61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Workbook Preparation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329EB-9699-F18C-09FC-562FEBF30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Write 150-200 words on:</a:t>
            </a:r>
          </a:p>
          <a:p>
            <a:r>
              <a:rPr lang="en-US" dirty="0"/>
              <a:t>Describe what is meant by Scrum.</a:t>
            </a:r>
          </a:p>
          <a:p>
            <a:r>
              <a:rPr lang="en-US" dirty="0"/>
              <a:t>Explain the role of: </a:t>
            </a:r>
          </a:p>
          <a:p>
            <a:pPr lvl="1"/>
            <a:r>
              <a:rPr lang="en-US" dirty="0"/>
              <a:t>Product Owner</a:t>
            </a:r>
          </a:p>
          <a:p>
            <a:pPr lvl="1"/>
            <a:r>
              <a:rPr lang="en-US" dirty="0"/>
              <a:t>Scrum Master</a:t>
            </a:r>
          </a:p>
          <a:p>
            <a:pPr lvl="1"/>
            <a:r>
              <a:rPr lang="en-US" dirty="0"/>
              <a:t>Scrum Team.</a:t>
            </a:r>
            <a:endParaRPr lang="en-GB" dirty="0"/>
          </a:p>
        </p:txBody>
      </p:sp>
      <p:sp>
        <p:nvSpPr>
          <p:cNvPr id="4" name="Working Independently">
            <a:extLst>
              <a:ext uri="{FF2B5EF4-FFF2-40B4-BE49-F238E27FC236}">
                <a16:creationId xmlns:a16="http://schemas.microsoft.com/office/drawing/2014/main" id="{B9124C4F-66A9-F5F4-2E62-9418CEC94F39}"/>
              </a:ext>
            </a:extLst>
          </p:cNvPr>
          <p:cNvSpPr/>
          <p:nvPr/>
        </p:nvSpPr>
        <p:spPr>
          <a:xfrm>
            <a:off x="10061847" y="1602304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71971B37-7911-1E16-0E80-21BE188D5E73}"/>
              </a:ext>
            </a:extLst>
          </p:cNvPr>
          <p:cNvSpPr/>
          <p:nvPr/>
        </p:nvSpPr>
        <p:spPr>
          <a:xfrm>
            <a:off x="10494463" y="2550971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15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pic>
        <p:nvPicPr>
          <p:cNvPr id="6" name="OneNote">
            <a:extLst>
              <a:ext uri="{FF2B5EF4-FFF2-40B4-BE49-F238E27FC236}">
                <a16:creationId xmlns:a16="http://schemas.microsoft.com/office/drawing/2014/main" id="{720BB973-DF96-0E49-8895-B703EC86D8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946" y="577053"/>
            <a:ext cx="812806" cy="81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7459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F8A79-ADFD-C84C-32B7-F6BA8BDD4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Final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2FB30-5B98-56E7-C379-6F2F6B3907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sz="3600" dirty="0"/>
              <a:t>In one sentence, describe what Scrum is.</a:t>
            </a:r>
          </a:p>
          <a:p>
            <a:pPr lvl="0"/>
            <a:r>
              <a:rPr lang="en-GB" sz="3600" dirty="0"/>
              <a:t>Name the three Scrum roles.</a:t>
            </a:r>
          </a:p>
          <a:p>
            <a:pPr lvl="0"/>
            <a:r>
              <a:rPr lang="en-GB" sz="3600" dirty="0"/>
              <a:t>Who owns the Product Backlog?</a:t>
            </a:r>
          </a:p>
          <a:p>
            <a:pPr lvl="0"/>
            <a:r>
              <a:rPr lang="en-GB" sz="3600" dirty="0"/>
              <a:t>What is the Scrum Master's main job when the team has a blocker?</a:t>
            </a:r>
          </a:p>
          <a:p>
            <a:pPr marL="0" indent="0">
              <a:buNone/>
            </a:pPr>
            <a:endParaRPr lang="en-GB" sz="3600" dirty="0"/>
          </a:p>
        </p:txBody>
      </p:sp>
      <p:pic>
        <p:nvPicPr>
          <p:cNvPr id="4" name="Exit Ticket" descr="A green sign with a person running&#10;&#10;AI-generated content may be incorrect.">
            <a:extLst>
              <a:ext uri="{FF2B5EF4-FFF2-40B4-BE49-F238E27FC236}">
                <a16:creationId xmlns:a16="http://schemas.microsoft.com/office/drawing/2014/main" id="{6103A3B8-C7A1-96B1-3CC1-63571F7194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5" t="27142" r="7934" b="27368"/>
          <a:stretch/>
        </p:blipFill>
        <p:spPr>
          <a:xfrm>
            <a:off x="7360326" y="353875"/>
            <a:ext cx="2384175" cy="129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16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" id="{7D3B72B0-49E2-4D3E-9814-47E57BE882F5}" vid="{776EBB9C-68AB-4CE4-A03D-467D42A41EB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64</TotalTime>
  <Words>1470</Words>
  <Application>Microsoft Office PowerPoint</Application>
  <PresentationFormat>Widescreen</PresentationFormat>
  <Paragraphs>152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Aptos</vt:lpstr>
      <vt:lpstr>Arial</vt:lpstr>
      <vt:lpstr>Impact</vt:lpstr>
      <vt:lpstr>Trebuchet MS</vt:lpstr>
      <vt:lpstr>Office Theme</vt:lpstr>
      <vt:lpstr>Unit 5 Lesson 08 Scrum Roles</vt:lpstr>
      <vt:lpstr>Recall Exercise</vt:lpstr>
      <vt:lpstr>PowerPoint Presentation</vt:lpstr>
      <vt:lpstr>Learning Objectives</vt:lpstr>
      <vt:lpstr>Key Vocabulary</vt:lpstr>
      <vt:lpstr>Recap</vt:lpstr>
      <vt:lpstr>In Rugby…</vt:lpstr>
      <vt:lpstr>Scrum as an Agile Framework</vt:lpstr>
      <vt:lpstr>Product Owner</vt:lpstr>
      <vt:lpstr>Scrum Master</vt:lpstr>
      <vt:lpstr>Scrum Team</vt:lpstr>
      <vt:lpstr>Research: How the Roles Support Communication and Delivery</vt:lpstr>
      <vt:lpstr>Let’s Plan a SCRUM Project</vt:lpstr>
      <vt:lpstr>Scrum Role Simulation</vt:lpstr>
      <vt:lpstr>Debrief and Consolidation</vt:lpstr>
      <vt:lpstr>Remember…</vt:lpstr>
      <vt:lpstr>Workbook Preparation</vt:lpstr>
      <vt:lpstr>Final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1</cp:revision>
  <dcterms:created xsi:type="dcterms:W3CDTF">2026-03-09T21:11:35Z</dcterms:created>
  <dcterms:modified xsi:type="dcterms:W3CDTF">2026-07-07T16:25:02Z</dcterms:modified>
</cp:coreProperties>
</file>