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7" r:id="rId2"/>
    <p:sldId id="263" r:id="rId3"/>
    <p:sldId id="264" r:id="rId4"/>
    <p:sldId id="266" r:id="rId5"/>
    <p:sldId id="267" r:id="rId6"/>
    <p:sldId id="265" r:id="rId7"/>
    <p:sldId id="268" r:id="rId8"/>
    <p:sldId id="269" r:id="rId9"/>
    <p:sldId id="270" r:id="rId10"/>
    <p:sldId id="271" r:id="rId11"/>
    <p:sldId id="272" r:id="rId12"/>
    <p:sldId id="273" r:id="rId13"/>
    <p:sldId id="274" r:id="rId14"/>
    <p:sldId id="275" r:id="rId15"/>
    <p:sldId id="276" r:id="rId16"/>
    <p:sldId id="277" r:id="rId17"/>
    <p:sldId id="278" r:id="rId18"/>
    <p:sldId id="279" r:id="rId19"/>
    <p:sldId id="280"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1ECC1E8-08B9-481E-AF7D-6A6EB6226F7D}" v="2" dt="2026-07-07T16:23:53.54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65264" autoAdjust="0"/>
  </p:normalViewPr>
  <p:slideViewPr>
    <p:cSldViewPr snapToGrid="0">
      <p:cViewPr varScale="1">
        <p:scale>
          <a:sx n="72" d="100"/>
          <a:sy n="72" d="100"/>
        </p:scale>
        <p:origin x="207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mon Rundell" userId="02f36d3d-9692-43c5-873c-1a596eba61c5" providerId="ADAL" clId="{E495193B-C273-4421-898B-4796DEC811A2}"/>
    <pc:docChg chg="addSld delSld modSld delMainMaster">
      <pc:chgData name="Simon Rundell" userId="02f36d3d-9692-43c5-873c-1a596eba61c5" providerId="ADAL" clId="{E495193B-C273-4421-898B-4796DEC811A2}" dt="2026-07-07T16:23:59.273" v="4" actId="207"/>
      <pc:docMkLst>
        <pc:docMk/>
      </pc:docMkLst>
      <pc:sldChg chg="modSp add del mod">
        <pc:chgData name="Simon Rundell" userId="02f36d3d-9692-43c5-873c-1a596eba61c5" providerId="ADAL" clId="{E495193B-C273-4421-898B-4796DEC811A2}" dt="2026-07-07T16:23:59.273" v="4" actId="207"/>
        <pc:sldMkLst>
          <pc:docMk/>
          <pc:sldMk cId="1644293576" sldId="263"/>
        </pc:sldMkLst>
        <pc:spChg chg="mod">
          <ac:chgData name="Simon Rundell" userId="02f36d3d-9692-43c5-873c-1a596eba61c5" providerId="ADAL" clId="{E495193B-C273-4421-898B-4796DEC811A2}" dt="2026-07-07T16:23:59.273" v="4" actId="207"/>
          <ac:spMkLst>
            <pc:docMk/>
            <pc:sldMk cId="1644293576" sldId="263"/>
            <ac:spMk id="3" creationId="{44BE340F-1537-1DD8-A4C0-90C99D913A49}"/>
          </ac:spMkLst>
        </pc:spChg>
      </pc:sldChg>
      <pc:sldMasterChg chg="del delSldLayout">
        <pc:chgData name="Simon Rundell" userId="02f36d3d-9692-43c5-873c-1a596eba61c5" providerId="ADAL" clId="{E495193B-C273-4421-898B-4796DEC811A2}" dt="2026-07-07T16:23:28.302" v="0" actId="47"/>
        <pc:sldMasterMkLst>
          <pc:docMk/>
          <pc:sldMasterMk cId="252042275" sldId="2147483658"/>
        </pc:sldMasterMkLst>
        <pc:sldLayoutChg chg="del">
          <pc:chgData name="Simon Rundell" userId="02f36d3d-9692-43c5-873c-1a596eba61c5" providerId="ADAL" clId="{E495193B-C273-4421-898B-4796DEC811A2}" dt="2026-07-07T16:23:28.302" v="0" actId="47"/>
          <pc:sldLayoutMkLst>
            <pc:docMk/>
            <pc:sldMasterMk cId="252042275" sldId="2147483658"/>
            <pc:sldLayoutMk cId="3196471372" sldId="2147483659"/>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2146CF-1C4D-4459-B08C-FB5331E3EFD0}" type="datetimeFigureOut">
              <a:rPr lang="en-GB" smtClean="0"/>
              <a:t>07/07/2026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1C6BE0-322D-4546-8545-11D9A1862AEB}" type="slidenum">
              <a:rPr lang="en-GB" smtClean="0"/>
              <a:t>‹#›</a:t>
            </a:fld>
            <a:endParaRPr lang="en-GB"/>
          </a:p>
        </p:txBody>
      </p:sp>
    </p:spTree>
    <p:extLst>
      <p:ext uri="{BB962C8B-B14F-4D97-AF65-F5344CB8AC3E}">
        <p14:creationId xmlns:p14="http://schemas.microsoft.com/office/powerpoint/2010/main" val="2102363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D1C6BE0-322D-4546-8545-11D9A1862AEB}" type="slidenum">
              <a:rPr lang="en-GB" smtClean="0"/>
              <a:t>3</a:t>
            </a:fld>
            <a:endParaRPr lang="en-GB"/>
          </a:p>
        </p:txBody>
      </p:sp>
    </p:spTree>
    <p:extLst>
      <p:ext uri="{BB962C8B-B14F-4D97-AF65-F5344CB8AC3E}">
        <p14:creationId xmlns:p14="http://schemas.microsoft.com/office/powerpoint/2010/main" val="27798079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Sprint</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A time-boxed period (typically 1-4 weeks) during which the Scrum team works to complete a set of backlog items and produce a working product increment. All other Scrum events happen inside a sprint.</a:t>
            </a:r>
          </a:p>
          <a:p>
            <a:endParaRPr lang="en-GB" sz="1200" b="1"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Sprint Planning</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 event at the start of each sprint where the team selects backlog items, sets a sprint goal, and plans how the work will be done. Attended by all three Scrum roles.</a:t>
            </a:r>
          </a:p>
          <a:p>
            <a:endParaRPr lang="en-GB" sz="1200" b="1"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Sprint Goal</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A single, clear sentence that describes what the team is aiming to achieve by the end of the sprint. It gives the team a shared focus and helps the Product Owner explain the sprint's value to stakeholders.</a:t>
            </a:r>
          </a:p>
          <a:p>
            <a:endParaRPr lang="en-GB" sz="1200" b="1"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Daily Scrum</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A 15-minute stand-up meeting held every day of the sprint. Each team member answers three questions: What did I do yesterday? What will I do today? Are there any blockers?</a:t>
            </a:r>
          </a:p>
          <a:p>
            <a:endParaRPr lang="en-GB" sz="1200" b="1"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Sprint Review</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 event at the end of each sprint where the team demonstrates the working product increment to the Product Owner and stakeholders. Feedback is gathered and the Product Backlog is updated.</a:t>
            </a:r>
          </a:p>
          <a:p>
            <a:endParaRPr lang="en-GB" sz="1200" b="1"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Sprint Retrospective</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A team reflection held after the Sprint Review. The team discusses what went well, what could be improved, and agrees one concrete change for the next sprint. Focused on improving process, not blaming people.</a:t>
            </a:r>
          </a:p>
          <a:p>
            <a:endParaRPr lang="en-GB" sz="1200" b="1"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Increment</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 working, potentially shippable version of the product produced at the end of each sprint. Each increment builds on the previous one.</a:t>
            </a:r>
          </a:p>
          <a:p>
            <a:endParaRPr lang="en-GB" sz="1200" b="1"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Time-box</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A fixed maximum time limit for a Scrum event. Time-boxing prevents meetings running over and keeps the team focused. For example, the Daily Scrum is time-boxed to 15 minutes.</a:t>
            </a:r>
          </a:p>
          <a:p>
            <a:endParaRPr lang="en-GB" dirty="0"/>
          </a:p>
        </p:txBody>
      </p:sp>
      <p:sp>
        <p:nvSpPr>
          <p:cNvPr id="4" name="Slide Number Placeholder 3"/>
          <p:cNvSpPr>
            <a:spLocks noGrp="1"/>
          </p:cNvSpPr>
          <p:nvPr>
            <p:ph type="sldNum" sz="quarter" idx="5"/>
          </p:nvPr>
        </p:nvSpPr>
        <p:spPr/>
        <p:txBody>
          <a:bodyPr/>
          <a:lstStyle/>
          <a:p>
            <a:fld id="{CD1C6BE0-322D-4546-8545-11D9A1862AEB}" type="slidenum">
              <a:rPr lang="en-GB" smtClean="0"/>
              <a:t>5</a:t>
            </a:fld>
            <a:endParaRPr lang="en-GB"/>
          </a:p>
        </p:txBody>
      </p:sp>
    </p:spTree>
    <p:extLst>
      <p:ext uri="{BB962C8B-B14F-4D97-AF65-F5344CB8AC3E}">
        <p14:creationId xmlns:p14="http://schemas.microsoft.com/office/powerpoint/2010/main" val="24586010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dirty="0">
                <a:solidFill>
                  <a:srgbClr val="000000"/>
                </a:solidFill>
                <a:latin typeface="Trebuchet MS" panose="020B0603020202020204" pitchFamily="34" charset="0"/>
              </a:rPr>
              <a:t>Last lesson gave us the three Scrum roles. </a:t>
            </a:r>
          </a:p>
          <a:p>
            <a:pPr algn="l"/>
            <a:r>
              <a:rPr lang="en-GB" dirty="0">
                <a:solidFill>
                  <a:srgbClr val="000000"/>
                </a:solidFill>
                <a:latin typeface="Trebuchet MS" panose="020B0603020202020204" pitchFamily="34" charset="0"/>
              </a:rPr>
              <a:t>Today we add the five events - the structured meetings that make Scrum work. </a:t>
            </a:r>
          </a:p>
          <a:p>
            <a:pPr algn="l"/>
            <a:r>
              <a:rPr lang="en-GB" dirty="0">
                <a:solidFill>
                  <a:srgbClr val="000000"/>
                </a:solidFill>
                <a:latin typeface="Trebuchet MS" panose="020B0603020202020204" pitchFamily="34" charset="0"/>
              </a:rPr>
              <a:t>And rather than just talking about them, we are going to run a full sprint today. </a:t>
            </a:r>
          </a:p>
          <a:p>
            <a:pPr algn="l"/>
            <a:r>
              <a:rPr lang="en-GB" dirty="0">
                <a:solidFill>
                  <a:srgbClr val="000000"/>
                </a:solidFill>
                <a:latin typeface="Trebuchet MS" panose="020B0603020202020204" pitchFamily="34" charset="0"/>
              </a:rPr>
              <a:t>Each of you will experience every single Scrum event before the lesson ends.</a:t>
            </a:r>
          </a:p>
          <a:p>
            <a:endParaRPr lang="en-GB" dirty="0"/>
          </a:p>
        </p:txBody>
      </p:sp>
      <p:sp>
        <p:nvSpPr>
          <p:cNvPr id="4" name="Slide Number Placeholder 3"/>
          <p:cNvSpPr>
            <a:spLocks noGrp="1"/>
          </p:cNvSpPr>
          <p:nvPr>
            <p:ph type="sldNum" sz="quarter" idx="5"/>
          </p:nvPr>
        </p:nvSpPr>
        <p:spPr/>
        <p:txBody>
          <a:bodyPr/>
          <a:lstStyle/>
          <a:p>
            <a:fld id="{CD1C6BE0-322D-4546-8545-11D9A1862AEB}" type="slidenum">
              <a:rPr lang="en-GB" smtClean="0"/>
              <a:t>6</a:t>
            </a:fld>
            <a:endParaRPr lang="en-GB"/>
          </a:p>
        </p:txBody>
      </p:sp>
    </p:spTree>
    <p:extLst>
      <p:ext uri="{BB962C8B-B14F-4D97-AF65-F5344CB8AC3E}">
        <p14:creationId xmlns:p14="http://schemas.microsoft.com/office/powerpoint/2010/main" val="9912164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i="1" kern="1200" dirty="0">
                <a:solidFill>
                  <a:schemeClr val="tx1"/>
                </a:solidFill>
                <a:effectLst/>
                <a:latin typeface="+mn-lt"/>
                <a:ea typeface="+mn-ea"/>
                <a:cs typeface="+mn-cs"/>
              </a:rPr>
              <a:t>Circulate prompt: 'You have selected [feature]. Can your team realistically sketch or prototype this in 15 minutes? If not, what is the simplest version you could show that still demonstrates the idea?'</a:t>
            </a: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CD1C6BE0-322D-4546-8545-11D9A1862AEB}" type="slidenum">
              <a:rPr lang="en-GB" smtClean="0"/>
              <a:t>14</a:t>
            </a:fld>
            <a:endParaRPr lang="en-GB"/>
          </a:p>
        </p:txBody>
      </p:sp>
    </p:spTree>
    <p:extLst>
      <p:ext uri="{BB962C8B-B14F-4D97-AF65-F5344CB8AC3E}">
        <p14:creationId xmlns:p14="http://schemas.microsoft.com/office/powerpoint/2010/main" val="4982267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i="1" kern="1200" dirty="0">
                <a:solidFill>
                  <a:schemeClr val="tx1"/>
                </a:solidFill>
                <a:effectLst/>
                <a:latin typeface="+mn-lt"/>
                <a:ea typeface="+mn-ea"/>
                <a:cs typeface="+mn-cs"/>
              </a:rPr>
              <a:t>Circulate prompt during the build: 'Your Daily Scrum is in 5 minutes. Make sure you can answer all three questions.' This keeps students aware of the rhythm of Scrum even in a compressed simulation.</a:t>
            </a: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CD1C6BE0-322D-4546-8545-11D9A1862AEB}" type="slidenum">
              <a:rPr lang="en-GB" smtClean="0"/>
              <a:t>15</a:t>
            </a:fld>
            <a:endParaRPr lang="en-GB"/>
          </a:p>
        </p:txBody>
      </p:sp>
    </p:spTree>
    <p:extLst>
      <p:ext uri="{BB962C8B-B14F-4D97-AF65-F5344CB8AC3E}">
        <p14:creationId xmlns:p14="http://schemas.microsoft.com/office/powerpoint/2010/main" val="19625434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i="1" kern="1200" dirty="0">
                <a:solidFill>
                  <a:schemeClr val="tx1"/>
                </a:solidFill>
                <a:effectLst/>
                <a:latin typeface="+mn-lt"/>
                <a:ea typeface="+mn-ea"/>
                <a:cs typeface="+mn-cs"/>
              </a:rPr>
              <a:t> Circulate prompt for presenters: 'Start with your sprint goal. Tell us what you committed to and whether you achieved it. Then walk us through the screens.' This mirrors real Sprint Review practice.</a:t>
            </a:r>
          </a:p>
          <a:p>
            <a:endParaRPr lang="en-GB" sz="1200"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  Circulate prompt for reviewers: 'Give specific feedback: not 'it looks good' but 'the task list screen would be clearer if...' or 'I liked how you showed...' This links back to LO2 productive feedback.</a:t>
            </a:r>
            <a:endParaRPr lang="en-GB" dirty="0"/>
          </a:p>
        </p:txBody>
      </p:sp>
      <p:sp>
        <p:nvSpPr>
          <p:cNvPr id="4" name="Slide Number Placeholder 3"/>
          <p:cNvSpPr>
            <a:spLocks noGrp="1"/>
          </p:cNvSpPr>
          <p:nvPr>
            <p:ph type="sldNum" sz="quarter" idx="5"/>
          </p:nvPr>
        </p:nvSpPr>
        <p:spPr/>
        <p:txBody>
          <a:bodyPr/>
          <a:lstStyle/>
          <a:p>
            <a:fld id="{CD1C6BE0-322D-4546-8545-11D9A1862AEB}" type="slidenum">
              <a:rPr lang="en-GB" smtClean="0"/>
              <a:t>16</a:t>
            </a:fld>
            <a:endParaRPr lang="en-GB"/>
          </a:p>
        </p:txBody>
      </p:sp>
    </p:spTree>
    <p:extLst>
      <p:ext uri="{BB962C8B-B14F-4D97-AF65-F5344CB8AC3E}">
        <p14:creationId xmlns:p14="http://schemas.microsoft.com/office/powerpoint/2010/main" val="34967453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kern="1200" dirty="0">
                <a:solidFill>
                  <a:schemeClr val="tx1"/>
                </a:solidFill>
                <a:effectLst/>
                <a:latin typeface="+mn-lt"/>
                <a:ea typeface="+mn-ea"/>
                <a:cs typeface="+mn-cs"/>
              </a:rPr>
              <a:t>Sprint</a:t>
            </a:r>
          </a:p>
          <a:p>
            <a:r>
              <a:rPr lang="en-GB" sz="1200" b="0" kern="1200" dirty="0">
                <a:solidFill>
                  <a:schemeClr val="tx1"/>
                </a:solidFill>
                <a:effectLst/>
                <a:latin typeface="+mn-lt"/>
                <a:ea typeface="+mn-ea"/>
                <a:cs typeface="+mn-cs"/>
              </a:rPr>
              <a:t>Sprint Planning</a:t>
            </a:r>
          </a:p>
          <a:p>
            <a:r>
              <a:rPr lang="en-GB" sz="1200" b="0" kern="1200" dirty="0">
                <a:solidFill>
                  <a:schemeClr val="tx1"/>
                </a:solidFill>
                <a:effectLst/>
                <a:latin typeface="+mn-lt"/>
                <a:ea typeface="+mn-ea"/>
                <a:cs typeface="+mn-cs"/>
              </a:rPr>
              <a:t>Daily Scrum</a:t>
            </a:r>
          </a:p>
          <a:p>
            <a:r>
              <a:rPr lang="en-GB" sz="1200" b="0" kern="1200" dirty="0">
                <a:solidFill>
                  <a:schemeClr val="tx1"/>
                </a:solidFill>
                <a:effectLst/>
                <a:latin typeface="+mn-lt"/>
                <a:ea typeface="+mn-ea"/>
                <a:cs typeface="+mn-cs"/>
              </a:rPr>
              <a:t>Sprint Review</a:t>
            </a:r>
          </a:p>
          <a:p>
            <a:r>
              <a:rPr lang="en-GB" sz="1200" b="0" kern="1200" dirty="0">
                <a:solidFill>
                  <a:schemeClr val="tx1"/>
                </a:solidFill>
                <a:effectLst/>
                <a:latin typeface="+mn-lt"/>
                <a:ea typeface="+mn-ea"/>
                <a:cs typeface="+mn-cs"/>
              </a:rPr>
              <a:t>Sprint Retrospective</a:t>
            </a:r>
          </a:p>
          <a:p>
            <a:endParaRPr lang="en-GB" sz="1200" b="0" kern="1200" dirty="0">
              <a:solidFill>
                <a:schemeClr val="tx1"/>
              </a:solidFill>
              <a:effectLst/>
              <a:latin typeface="+mn-lt"/>
              <a:ea typeface="+mn-ea"/>
              <a:cs typeface="+mn-cs"/>
            </a:endParaRPr>
          </a:p>
          <a:p>
            <a:r>
              <a:rPr lang="en-GB" sz="1200" b="0" kern="1200" dirty="0">
                <a:solidFill>
                  <a:schemeClr val="tx1"/>
                </a:solidFill>
                <a:effectLst/>
                <a:latin typeface="+mn-lt"/>
                <a:ea typeface="+mn-ea"/>
                <a:cs typeface="+mn-cs"/>
              </a:rPr>
              <a:t>One reviews the product, one reviews the process</a:t>
            </a:r>
          </a:p>
          <a:p>
            <a:endParaRPr lang="en-GB" sz="1200" b="0" kern="1200" dirty="0">
              <a:solidFill>
                <a:schemeClr val="tx1"/>
              </a:solidFill>
              <a:effectLst/>
              <a:latin typeface="+mn-lt"/>
              <a:ea typeface="+mn-ea"/>
              <a:cs typeface="+mn-cs"/>
            </a:endParaRPr>
          </a:p>
          <a:p>
            <a:r>
              <a:rPr lang="en-GB" sz="1200" b="0" kern="1200" dirty="0">
                <a:solidFill>
                  <a:schemeClr val="tx1"/>
                </a:solidFill>
                <a:effectLst/>
                <a:latin typeface="+mn-lt"/>
                <a:ea typeface="+mn-ea"/>
                <a:cs typeface="+mn-cs"/>
              </a:rPr>
              <a:t>15 minutes</a:t>
            </a:r>
          </a:p>
          <a:p>
            <a:endParaRPr lang="en-GB" dirty="0"/>
          </a:p>
        </p:txBody>
      </p:sp>
      <p:sp>
        <p:nvSpPr>
          <p:cNvPr id="4" name="Slide Number Placeholder 3"/>
          <p:cNvSpPr>
            <a:spLocks noGrp="1"/>
          </p:cNvSpPr>
          <p:nvPr>
            <p:ph type="sldNum" sz="quarter" idx="5"/>
          </p:nvPr>
        </p:nvSpPr>
        <p:spPr/>
        <p:txBody>
          <a:bodyPr/>
          <a:lstStyle/>
          <a:p>
            <a:fld id="{CD1C6BE0-322D-4546-8545-11D9A1862AEB}" type="slidenum">
              <a:rPr lang="en-GB" smtClean="0"/>
              <a:t>19</a:t>
            </a:fld>
            <a:endParaRPr lang="en-GB"/>
          </a:p>
        </p:txBody>
      </p:sp>
    </p:spTree>
    <p:extLst>
      <p:ext uri="{BB962C8B-B14F-4D97-AF65-F5344CB8AC3E}">
        <p14:creationId xmlns:p14="http://schemas.microsoft.com/office/powerpoint/2010/main" val="8015214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2D77E5-D4D7-B205-BC97-A42E3784112B}"/>
              </a:ext>
            </a:extLst>
          </p:cNvPr>
          <p:cNvSpPr>
            <a:spLocks noGrp="1"/>
          </p:cNvSpPr>
          <p:nvPr>
            <p:ph type="ctrTitle"/>
          </p:nvPr>
        </p:nvSpPr>
        <p:spPr>
          <a:xfrm>
            <a:off x="350293" y="276202"/>
            <a:ext cx="9144000" cy="2387600"/>
          </a:xfrm>
        </p:spPr>
        <p:txBody>
          <a:bodyPr anchor="b"/>
          <a:lstStyle>
            <a:lvl1pPr algn="ctr">
              <a:defRPr sz="6000">
                <a:latin typeface="Trebuchet MS" panose="020B0603020202020204" pitchFamily="34" charset="0"/>
              </a:defRPr>
            </a:lvl1pPr>
          </a:lstStyle>
          <a:p>
            <a:r>
              <a:rPr lang="en-US"/>
              <a:t>Click to edit Master title style</a:t>
            </a:r>
            <a:endParaRPr lang="en-GB" dirty="0"/>
          </a:p>
        </p:txBody>
      </p:sp>
      <p:sp>
        <p:nvSpPr>
          <p:cNvPr id="3" name="Subtitle 2">
            <a:extLst>
              <a:ext uri="{FF2B5EF4-FFF2-40B4-BE49-F238E27FC236}">
                <a16:creationId xmlns:a16="http://schemas.microsoft.com/office/drawing/2014/main" id="{768632CE-B07D-3C93-C187-66683498B3D7}"/>
              </a:ext>
            </a:extLst>
          </p:cNvPr>
          <p:cNvSpPr>
            <a:spLocks noGrp="1"/>
          </p:cNvSpPr>
          <p:nvPr>
            <p:ph type="subTitle" idx="1"/>
          </p:nvPr>
        </p:nvSpPr>
        <p:spPr>
          <a:xfrm>
            <a:off x="350293" y="3682195"/>
            <a:ext cx="9144000" cy="1655762"/>
          </a:xfrm>
        </p:spPr>
        <p:txBody>
          <a:bodyPr/>
          <a:lstStyle>
            <a:lvl1pPr marL="0" indent="0" algn="ctr">
              <a:buNone/>
              <a:defRPr sz="2400">
                <a:latin typeface="Trebuchet MS" panose="020B0603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
        <p:nvSpPr>
          <p:cNvPr id="4" name="Date Placeholder 3">
            <a:extLst>
              <a:ext uri="{FF2B5EF4-FFF2-40B4-BE49-F238E27FC236}">
                <a16:creationId xmlns:a16="http://schemas.microsoft.com/office/drawing/2014/main" id="{94E33C46-4CBA-CBCC-F870-0753D1ADD241}"/>
              </a:ext>
            </a:extLst>
          </p:cNvPr>
          <p:cNvSpPr>
            <a:spLocks noGrp="1"/>
          </p:cNvSpPr>
          <p:nvPr>
            <p:ph type="dt" sz="half" idx="10"/>
          </p:nvPr>
        </p:nvSpPr>
        <p:spPr/>
        <p:txBody>
          <a:bodyPr/>
          <a:lstStyle/>
          <a:p>
            <a:fld id="{8B2B7FDC-9F13-4E8D-96EF-2B694806A3A6}" type="datetimeFigureOut">
              <a:rPr lang="en-GB" smtClean="0"/>
              <a:t>07/07/2026</a:t>
            </a:fld>
            <a:endParaRPr lang="en-GB"/>
          </a:p>
        </p:txBody>
      </p:sp>
      <p:sp>
        <p:nvSpPr>
          <p:cNvPr id="5" name="Footer Placeholder 4">
            <a:extLst>
              <a:ext uri="{FF2B5EF4-FFF2-40B4-BE49-F238E27FC236}">
                <a16:creationId xmlns:a16="http://schemas.microsoft.com/office/drawing/2014/main" id="{43938ACA-4627-5E7A-B463-6B05A9654D3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012E6E9-4AB2-F993-91A6-117C861F0F60}"/>
              </a:ext>
            </a:extLst>
          </p:cNvPr>
          <p:cNvSpPr>
            <a:spLocks noGrp="1"/>
          </p:cNvSpPr>
          <p:nvPr>
            <p:ph type="sldNum" sz="quarter" idx="12"/>
          </p:nvPr>
        </p:nvSpPr>
        <p:spPr/>
        <p:txBody>
          <a:bodyPr/>
          <a:lstStyle/>
          <a:p>
            <a:fld id="{71DB8418-45AD-47F2-8615-F0D6417A1D98}" type="slidenum">
              <a:rPr lang="en-GB" smtClean="0"/>
              <a:t>‹#›</a:t>
            </a:fld>
            <a:endParaRPr lang="en-GB"/>
          </a:p>
        </p:txBody>
      </p:sp>
    </p:spTree>
    <p:extLst>
      <p:ext uri="{BB962C8B-B14F-4D97-AF65-F5344CB8AC3E}">
        <p14:creationId xmlns:p14="http://schemas.microsoft.com/office/powerpoint/2010/main" val="34426094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D9432E-9BB0-0E84-11BE-72EBD4D733E7}"/>
              </a:ext>
            </a:extLst>
          </p:cNvPr>
          <p:cNvSpPr>
            <a:spLocks noGrp="1"/>
          </p:cNvSpPr>
          <p:nvPr>
            <p:ph type="title"/>
          </p:nvPr>
        </p:nvSpPr>
        <p:spPr>
          <a:xfrm>
            <a:off x="292290" y="320675"/>
            <a:ext cx="9452211" cy="1325563"/>
          </a:xfr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E0B5622-9FDD-991A-ADCD-0E0266EE41AC}"/>
              </a:ext>
            </a:extLst>
          </p:cNvPr>
          <p:cNvSpPr>
            <a:spLocks noGrp="1"/>
          </p:cNvSpPr>
          <p:nvPr>
            <p:ph idx="1"/>
          </p:nvPr>
        </p:nvSpPr>
        <p:spPr>
          <a:xfrm>
            <a:off x="292290" y="1822450"/>
            <a:ext cx="9452211"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F326A27-1CE0-0E24-D308-125CD4EC0044}"/>
              </a:ext>
            </a:extLst>
          </p:cNvPr>
          <p:cNvSpPr>
            <a:spLocks noGrp="1"/>
          </p:cNvSpPr>
          <p:nvPr>
            <p:ph type="dt" sz="half" idx="10"/>
          </p:nvPr>
        </p:nvSpPr>
        <p:spPr/>
        <p:txBody>
          <a:bodyPr/>
          <a:lstStyle/>
          <a:p>
            <a:fld id="{8B2B7FDC-9F13-4E8D-96EF-2B694806A3A6}" type="datetimeFigureOut">
              <a:rPr lang="en-GB" smtClean="0"/>
              <a:t>07/07/2026</a:t>
            </a:fld>
            <a:endParaRPr lang="en-GB"/>
          </a:p>
        </p:txBody>
      </p:sp>
      <p:sp>
        <p:nvSpPr>
          <p:cNvPr id="5" name="Footer Placeholder 4">
            <a:extLst>
              <a:ext uri="{FF2B5EF4-FFF2-40B4-BE49-F238E27FC236}">
                <a16:creationId xmlns:a16="http://schemas.microsoft.com/office/drawing/2014/main" id="{39CF5E06-7475-E0B5-7822-B896F902F5F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B5AC1A1-B643-B1CA-08C7-8DDEB1D1ABF6}"/>
              </a:ext>
            </a:extLst>
          </p:cNvPr>
          <p:cNvSpPr>
            <a:spLocks noGrp="1"/>
          </p:cNvSpPr>
          <p:nvPr>
            <p:ph type="sldNum" sz="quarter" idx="12"/>
          </p:nvPr>
        </p:nvSpPr>
        <p:spPr/>
        <p:txBody>
          <a:bodyPr/>
          <a:lstStyle/>
          <a:p>
            <a:fld id="{71DB8418-45AD-47F2-8615-F0D6417A1D98}" type="slidenum">
              <a:rPr lang="en-GB" smtClean="0"/>
              <a:t>‹#›</a:t>
            </a:fld>
            <a:endParaRPr lang="en-GB"/>
          </a:p>
        </p:txBody>
      </p:sp>
    </p:spTree>
    <p:extLst>
      <p:ext uri="{BB962C8B-B14F-4D97-AF65-F5344CB8AC3E}">
        <p14:creationId xmlns:p14="http://schemas.microsoft.com/office/powerpoint/2010/main" val="31964713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34D82B-2885-AD13-42E3-0436E47E7BA7}"/>
              </a:ext>
            </a:extLst>
          </p:cNvPr>
          <p:cNvSpPr>
            <a:spLocks noGrp="1"/>
          </p:cNvSpPr>
          <p:nvPr>
            <p:ph type="title"/>
          </p:nvPr>
        </p:nvSpPr>
        <p:spPr>
          <a:xfrm>
            <a:off x="204716" y="1709738"/>
            <a:ext cx="951249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E25FE0B5-87E8-B01C-9C79-F247BF0CB58E}"/>
              </a:ext>
            </a:extLst>
          </p:cNvPr>
          <p:cNvSpPr>
            <a:spLocks noGrp="1"/>
          </p:cNvSpPr>
          <p:nvPr>
            <p:ph type="body" idx="1"/>
          </p:nvPr>
        </p:nvSpPr>
        <p:spPr>
          <a:xfrm>
            <a:off x="204716" y="4562475"/>
            <a:ext cx="951249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24785B7-8B41-AA66-1C61-8F64672AA3CA}"/>
              </a:ext>
            </a:extLst>
          </p:cNvPr>
          <p:cNvSpPr>
            <a:spLocks noGrp="1"/>
          </p:cNvSpPr>
          <p:nvPr>
            <p:ph type="dt" sz="half" idx="10"/>
          </p:nvPr>
        </p:nvSpPr>
        <p:spPr/>
        <p:txBody>
          <a:bodyPr/>
          <a:lstStyle/>
          <a:p>
            <a:fld id="{8B2B7FDC-9F13-4E8D-96EF-2B694806A3A6}" type="datetimeFigureOut">
              <a:rPr lang="en-GB" smtClean="0"/>
              <a:t>07/07/2026</a:t>
            </a:fld>
            <a:endParaRPr lang="en-GB"/>
          </a:p>
        </p:txBody>
      </p:sp>
      <p:sp>
        <p:nvSpPr>
          <p:cNvPr id="5" name="Footer Placeholder 4">
            <a:extLst>
              <a:ext uri="{FF2B5EF4-FFF2-40B4-BE49-F238E27FC236}">
                <a16:creationId xmlns:a16="http://schemas.microsoft.com/office/drawing/2014/main" id="{F394674F-8825-1C34-BEB7-E50896E8AE8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91FEB33-42F3-EC09-ED01-1B18CE28BA53}"/>
              </a:ext>
            </a:extLst>
          </p:cNvPr>
          <p:cNvSpPr>
            <a:spLocks noGrp="1"/>
          </p:cNvSpPr>
          <p:nvPr>
            <p:ph type="sldNum" sz="quarter" idx="12"/>
          </p:nvPr>
        </p:nvSpPr>
        <p:spPr/>
        <p:txBody>
          <a:bodyPr/>
          <a:lstStyle/>
          <a:p>
            <a:fld id="{71DB8418-45AD-47F2-8615-F0D6417A1D98}" type="slidenum">
              <a:rPr lang="en-GB" smtClean="0"/>
              <a:t>‹#›</a:t>
            </a:fld>
            <a:endParaRPr lang="en-GB"/>
          </a:p>
        </p:txBody>
      </p:sp>
    </p:spTree>
    <p:extLst>
      <p:ext uri="{BB962C8B-B14F-4D97-AF65-F5344CB8AC3E}">
        <p14:creationId xmlns:p14="http://schemas.microsoft.com/office/powerpoint/2010/main" val="1574206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442F4E-A6A0-A46A-C745-7068CDC04F1F}"/>
              </a:ext>
            </a:extLst>
          </p:cNvPr>
          <p:cNvSpPr>
            <a:spLocks noGrp="1"/>
          </p:cNvSpPr>
          <p:nvPr>
            <p:ph type="title"/>
          </p:nvPr>
        </p:nvSpPr>
        <p:spPr>
          <a:xfrm>
            <a:off x="264994" y="320675"/>
            <a:ext cx="9493155" cy="1325563"/>
          </a:xfrm>
        </p:spPr>
        <p:txBody>
          <a:bodyPr/>
          <a:lstStyle/>
          <a:p>
            <a:r>
              <a:rPr lang="en-US"/>
              <a:t>Click to edit Master title style</a:t>
            </a:r>
            <a:endParaRPr lang="en-GB" dirty="0"/>
          </a:p>
        </p:txBody>
      </p:sp>
      <p:sp>
        <p:nvSpPr>
          <p:cNvPr id="3" name="Content Placeholder 2">
            <a:extLst>
              <a:ext uri="{FF2B5EF4-FFF2-40B4-BE49-F238E27FC236}">
                <a16:creationId xmlns:a16="http://schemas.microsoft.com/office/drawing/2014/main" id="{14CC7DB2-037E-0993-86BF-00D6D3092EF9}"/>
              </a:ext>
            </a:extLst>
          </p:cNvPr>
          <p:cNvSpPr>
            <a:spLocks noGrp="1"/>
          </p:cNvSpPr>
          <p:nvPr>
            <p:ph sz="half" idx="1"/>
          </p:nvPr>
        </p:nvSpPr>
        <p:spPr>
          <a:xfrm>
            <a:off x="264994" y="1825625"/>
            <a:ext cx="4195549"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B13C3C4F-D4FF-FD09-1978-56FB6AD59AFF}"/>
              </a:ext>
            </a:extLst>
          </p:cNvPr>
          <p:cNvSpPr>
            <a:spLocks noGrp="1"/>
          </p:cNvSpPr>
          <p:nvPr>
            <p:ph sz="half" idx="2"/>
          </p:nvPr>
        </p:nvSpPr>
        <p:spPr>
          <a:xfrm>
            <a:off x="5562600" y="1836098"/>
            <a:ext cx="4195549"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99CFD34D-03A4-BE13-8588-24719638AF3A}"/>
              </a:ext>
            </a:extLst>
          </p:cNvPr>
          <p:cNvSpPr>
            <a:spLocks noGrp="1"/>
          </p:cNvSpPr>
          <p:nvPr>
            <p:ph type="dt" sz="half" idx="10"/>
          </p:nvPr>
        </p:nvSpPr>
        <p:spPr/>
        <p:txBody>
          <a:bodyPr/>
          <a:lstStyle/>
          <a:p>
            <a:fld id="{8B2B7FDC-9F13-4E8D-96EF-2B694806A3A6}" type="datetimeFigureOut">
              <a:rPr lang="en-GB" smtClean="0"/>
              <a:t>07/07/2026</a:t>
            </a:fld>
            <a:endParaRPr lang="en-GB"/>
          </a:p>
        </p:txBody>
      </p:sp>
      <p:sp>
        <p:nvSpPr>
          <p:cNvPr id="6" name="Footer Placeholder 5">
            <a:extLst>
              <a:ext uri="{FF2B5EF4-FFF2-40B4-BE49-F238E27FC236}">
                <a16:creationId xmlns:a16="http://schemas.microsoft.com/office/drawing/2014/main" id="{289CFD31-CFC4-CB50-2E4E-320A317435B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2B64005-5076-C00A-FE3B-4DB16CB2DDAA}"/>
              </a:ext>
            </a:extLst>
          </p:cNvPr>
          <p:cNvSpPr>
            <a:spLocks noGrp="1"/>
          </p:cNvSpPr>
          <p:nvPr>
            <p:ph type="sldNum" sz="quarter" idx="12"/>
          </p:nvPr>
        </p:nvSpPr>
        <p:spPr/>
        <p:txBody>
          <a:bodyPr/>
          <a:lstStyle/>
          <a:p>
            <a:fld id="{71DB8418-45AD-47F2-8615-F0D6417A1D98}" type="slidenum">
              <a:rPr lang="en-GB" smtClean="0"/>
              <a:t>‹#›</a:t>
            </a:fld>
            <a:endParaRPr lang="en-GB"/>
          </a:p>
        </p:txBody>
      </p:sp>
    </p:spTree>
    <p:extLst>
      <p:ext uri="{BB962C8B-B14F-4D97-AF65-F5344CB8AC3E}">
        <p14:creationId xmlns:p14="http://schemas.microsoft.com/office/powerpoint/2010/main" val="38789945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80C76A-7F14-2534-9B36-9BF84460C4CA}"/>
              </a:ext>
            </a:extLst>
          </p:cNvPr>
          <p:cNvSpPr>
            <a:spLocks noGrp="1"/>
          </p:cNvSpPr>
          <p:nvPr>
            <p:ph type="title"/>
          </p:nvPr>
        </p:nvSpPr>
        <p:spPr>
          <a:xfrm>
            <a:off x="239287" y="355600"/>
            <a:ext cx="9491567"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93CF0A9-98D2-1697-4A18-B4732DFF70FC}"/>
              </a:ext>
            </a:extLst>
          </p:cNvPr>
          <p:cNvSpPr>
            <a:spLocks noGrp="1"/>
          </p:cNvSpPr>
          <p:nvPr>
            <p:ph type="body" idx="1"/>
          </p:nvPr>
        </p:nvSpPr>
        <p:spPr>
          <a:xfrm>
            <a:off x="239288" y="1681163"/>
            <a:ext cx="431254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CEBE36F-B28A-70C9-0ED7-B83CC6A71F46}"/>
              </a:ext>
            </a:extLst>
          </p:cNvPr>
          <p:cNvSpPr>
            <a:spLocks noGrp="1"/>
          </p:cNvSpPr>
          <p:nvPr>
            <p:ph sz="half" idx="2"/>
          </p:nvPr>
        </p:nvSpPr>
        <p:spPr>
          <a:xfrm>
            <a:off x="239288" y="2505075"/>
            <a:ext cx="4138772"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BD31D4F-D65E-A262-ECF9-CE35E4EF4E58}"/>
              </a:ext>
            </a:extLst>
          </p:cNvPr>
          <p:cNvSpPr>
            <a:spLocks noGrp="1"/>
          </p:cNvSpPr>
          <p:nvPr>
            <p:ph type="body" sz="quarter" idx="3"/>
          </p:nvPr>
        </p:nvSpPr>
        <p:spPr>
          <a:xfrm>
            <a:off x="5397074" y="1681163"/>
            <a:ext cx="433378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98CEC33-2E30-3A67-FACE-70F6ED8FC06F}"/>
              </a:ext>
            </a:extLst>
          </p:cNvPr>
          <p:cNvSpPr>
            <a:spLocks noGrp="1"/>
          </p:cNvSpPr>
          <p:nvPr>
            <p:ph sz="quarter" idx="4"/>
          </p:nvPr>
        </p:nvSpPr>
        <p:spPr>
          <a:xfrm>
            <a:off x="5571699" y="2505075"/>
            <a:ext cx="4159155"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1B5BB140-CADE-FAD4-6C91-30CE50CBEBE9}"/>
              </a:ext>
            </a:extLst>
          </p:cNvPr>
          <p:cNvSpPr>
            <a:spLocks noGrp="1"/>
          </p:cNvSpPr>
          <p:nvPr>
            <p:ph type="dt" sz="half" idx="10"/>
          </p:nvPr>
        </p:nvSpPr>
        <p:spPr/>
        <p:txBody>
          <a:bodyPr/>
          <a:lstStyle/>
          <a:p>
            <a:fld id="{8B2B7FDC-9F13-4E8D-96EF-2B694806A3A6}" type="datetimeFigureOut">
              <a:rPr lang="en-GB" smtClean="0"/>
              <a:t>07/07/2026</a:t>
            </a:fld>
            <a:endParaRPr lang="en-GB"/>
          </a:p>
        </p:txBody>
      </p:sp>
      <p:sp>
        <p:nvSpPr>
          <p:cNvPr id="8" name="Footer Placeholder 7">
            <a:extLst>
              <a:ext uri="{FF2B5EF4-FFF2-40B4-BE49-F238E27FC236}">
                <a16:creationId xmlns:a16="http://schemas.microsoft.com/office/drawing/2014/main" id="{95711941-F21C-CF3C-B5FB-E96723ADDCF5}"/>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F612A3D5-C441-7404-EFCB-90BFA022B82A}"/>
              </a:ext>
            </a:extLst>
          </p:cNvPr>
          <p:cNvSpPr>
            <a:spLocks noGrp="1"/>
          </p:cNvSpPr>
          <p:nvPr>
            <p:ph type="sldNum" sz="quarter" idx="12"/>
          </p:nvPr>
        </p:nvSpPr>
        <p:spPr/>
        <p:txBody>
          <a:bodyPr/>
          <a:lstStyle/>
          <a:p>
            <a:fld id="{71DB8418-45AD-47F2-8615-F0D6417A1D98}" type="slidenum">
              <a:rPr lang="en-GB" smtClean="0"/>
              <a:t>‹#›</a:t>
            </a:fld>
            <a:endParaRPr lang="en-GB"/>
          </a:p>
        </p:txBody>
      </p:sp>
    </p:spTree>
    <p:extLst>
      <p:ext uri="{BB962C8B-B14F-4D97-AF65-F5344CB8AC3E}">
        <p14:creationId xmlns:p14="http://schemas.microsoft.com/office/powerpoint/2010/main" val="6994301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7385F9-EE79-97C9-0F98-F2328A199DC0}"/>
              </a:ext>
            </a:extLst>
          </p:cNvPr>
          <p:cNvSpPr>
            <a:spLocks noGrp="1"/>
          </p:cNvSpPr>
          <p:nvPr>
            <p:ph type="title"/>
          </p:nvPr>
        </p:nvSpPr>
        <p:spPr>
          <a:xfrm>
            <a:off x="237699" y="324182"/>
            <a:ext cx="9506802" cy="1325563"/>
          </a:xfrm>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29E86E71-2144-0EE2-1FDE-3613B52D6849}"/>
              </a:ext>
            </a:extLst>
          </p:cNvPr>
          <p:cNvSpPr>
            <a:spLocks noGrp="1"/>
          </p:cNvSpPr>
          <p:nvPr>
            <p:ph type="dt" sz="half" idx="10"/>
          </p:nvPr>
        </p:nvSpPr>
        <p:spPr/>
        <p:txBody>
          <a:bodyPr/>
          <a:lstStyle/>
          <a:p>
            <a:fld id="{8B2B7FDC-9F13-4E8D-96EF-2B694806A3A6}" type="datetimeFigureOut">
              <a:rPr lang="en-GB" smtClean="0"/>
              <a:t>07/07/2026</a:t>
            </a:fld>
            <a:endParaRPr lang="en-GB"/>
          </a:p>
        </p:txBody>
      </p:sp>
      <p:sp>
        <p:nvSpPr>
          <p:cNvPr id="4" name="Footer Placeholder 3">
            <a:extLst>
              <a:ext uri="{FF2B5EF4-FFF2-40B4-BE49-F238E27FC236}">
                <a16:creationId xmlns:a16="http://schemas.microsoft.com/office/drawing/2014/main" id="{A0424FE0-84FB-978F-A2B6-8F5EFDF54D7D}"/>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2F9ABF63-80C9-E41C-466A-C397874EB400}"/>
              </a:ext>
            </a:extLst>
          </p:cNvPr>
          <p:cNvSpPr>
            <a:spLocks noGrp="1"/>
          </p:cNvSpPr>
          <p:nvPr>
            <p:ph type="sldNum" sz="quarter" idx="12"/>
          </p:nvPr>
        </p:nvSpPr>
        <p:spPr/>
        <p:txBody>
          <a:bodyPr/>
          <a:lstStyle/>
          <a:p>
            <a:fld id="{71DB8418-45AD-47F2-8615-F0D6417A1D98}" type="slidenum">
              <a:rPr lang="en-GB" smtClean="0"/>
              <a:t>‹#›</a:t>
            </a:fld>
            <a:endParaRPr lang="en-GB"/>
          </a:p>
        </p:txBody>
      </p:sp>
    </p:spTree>
    <p:extLst>
      <p:ext uri="{BB962C8B-B14F-4D97-AF65-F5344CB8AC3E}">
        <p14:creationId xmlns:p14="http://schemas.microsoft.com/office/powerpoint/2010/main" val="8402531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CF9C143-096A-A95E-2B77-0B9DA594A7B5}"/>
              </a:ext>
            </a:extLst>
          </p:cNvPr>
          <p:cNvSpPr>
            <a:spLocks noGrp="1"/>
          </p:cNvSpPr>
          <p:nvPr>
            <p:ph type="dt" sz="half" idx="10"/>
          </p:nvPr>
        </p:nvSpPr>
        <p:spPr/>
        <p:txBody>
          <a:bodyPr/>
          <a:lstStyle/>
          <a:p>
            <a:fld id="{8B2B7FDC-9F13-4E8D-96EF-2B694806A3A6}" type="datetimeFigureOut">
              <a:rPr lang="en-GB" smtClean="0"/>
              <a:t>07/07/2026</a:t>
            </a:fld>
            <a:endParaRPr lang="en-GB"/>
          </a:p>
        </p:txBody>
      </p:sp>
      <p:sp>
        <p:nvSpPr>
          <p:cNvPr id="3" name="Footer Placeholder 2">
            <a:extLst>
              <a:ext uri="{FF2B5EF4-FFF2-40B4-BE49-F238E27FC236}">
                <a16:creationId xmlns:a16="http://schemas.microsoft.com/office/drawing/2014/main" id="{38BEB839-5FEA-1890-4890-F8D0492FE343}"/>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9AF7763C-3194-EF49-BD5F-06A8864F842C}"/>
              </a:ext>
            </a:extLst>
          </p:cNvPr>
          <p:cNvSpPr>
            <a:spLocks noGrp="1"/>
          </p:cNvSpPr>
          <p:nvPr>
            <p:ph type="sldNum" sz="quarter" idx="12"/>
          </p:nvPr>
        </p:nvSpPr>
        <p:spPr/>
        <p:txBody>
          <a:bodyPr/>
          <a:lstStyle/>
          <a:p>
            <a:fld id="{71DB8418-45AD-47F2-8615-F0D6417A1D98}" type="slidenum">
              <a:rPr lang="en-GB" smtClean="0"/>
              <a:t>‹#›</a:t>
            </a:fld>
            <a:endParaRPr lang="en-GB"/>
          </a:p>
        </p:txBody>
      </p:sp>
    </p:spTree>
    <p:extLst>
      <p:ext uri="{BB962C8B-B14F-4D97-AF65-F5344CB8AC3E}">
        <p14:creationId xmlns:p14="http://schemas.microsoft.com/office/powerpoint/2010/main" val="38001894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26791-D625-5171-2B9C-4180EAD161C5}"/>
              </a:ext>
            </a:extLst>
          </p:cNvPr>
          <p:cNvSpPr>
            <a:spLocks noGrp="1"/>
          </p:cNvSpPr>
          <p:nvPr>
            <p:ph type="title"/>
          </p:nvPr>
        </p:nvSpPr>
        <p:spPr>
          <a:xfrm>
            <a:off x="239286" y="366428"/>
            <a:ext cx="9464272"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8305CF0-9215-FD21-F3BE-833212AAAC1B}"/>
              </a:ext>
            </a:extLst>
          </p:cNvPr>
          <p:cNvSpPr>
            <a:spLocks noGrp="1"/>
          </p:cNvSpPr>
          <p:nvPr>
            <p:ph type="pic" idx="1"/>
          </p:nvPr>
        </p:nvSpPr>
        <p:spPr>
          <a:xfrm>
            <a:off x="4582686" y="2040079"/>
            <a:ext cx="5120872" cy="38991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a:extLst>
              <a:ext uri="{FF2B5EF4-FFF2-40B4-BE49-F238E27FC236}">
                <a16:creationId xmlns:a16="http://schemas.microsoft.com/office/drawing/2014/main" id="{E1B7632D-0EA5-78FD-91F9-685B074CB51E}"/>
              </a:ext>
            </a:extLst>
          </p:cNvPr>
          <p:cNvSpPr>
            <a:spLocks noGrp="1"/>
          </p:cNvSpPr>
          <p:nvPr>
            <p:ph type="body" sz="half" idx="2"/>
          </p:nvPr>
        </p:nvSpPr>
        <p:spPr>
          <a:xfrm>
            <a:off x="239286" y="2062162"/>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CE9B71F-2974-8850-0B38-F4541C41609F}"/>
              </a:ext>
            </a:extLst>
          </p:cNvPr>
          <p:cNvSpPr>
            <a:spLocks noGrp="1"/>
          </p:cNvSpPr>
          <p:nvPr>
            <p:ph type="dt" sz="half" idx="10"/>
          </p:nvPr>
        </p:nvSpPr>
        <p:spPr/>
        <p:txBody>
          <a:bodyPr/>
          <a:lstStyle/>
          <a:p>
            <a:fld id="{8B2B7FDC-9F13-4E8D-96EF-2B694806A3A6}" type="datetimeFigureOut">
              <a:rPr lang="en-GB" smtClean="0"/>
              <a:t>07/07/2026</a:t>
            </a:fld>
            <a:endParaRPr lang="en-GB"/>
          </a:p>
        </p:txBody>
      </p:sp>
      <p:sp>
        <p:nvSpPr>
          <p:cNvPr id="6" name="Footer Placeholder 5">
            <a:extLst>
              <a:ext uri="{FF2B5EF4-FFF2-40B4-BE49-F238E27FC236}">
                <a16:creationId xmlns:a16="http://schemas.microsoft.com/office/drawing/2014/main" id="{2722E7B5-7DE1-80E2-4D65-58EBBF73466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F4B8DEC-1B41-5879-53DF-D29FEC8D3EDF}"/>
              </a:ext>
            </a:extLst>
          </p:cNvPr>
          <p:cNvSpPr>
            <a:spLocks noGrp="1"/>
          </p:cNvSpPr>
          <p:nvPr>
            <p:ph type="sldNum" sz="quarter" idx="12"/>
          </p:nvPr>
        </p:nvSpPr>
        <p:spPr/>
        <p:txBody>
          <a:bodyPr/>
          <a:lstStyle/>
          <a:p>
            <a:fld id="{71DB8418-45AD-47F2-8615-F0D6417A1D98}" type="slidenum">
              <a:rPr lang="en-GB" smtClean="0"/>
              <a:t>‹#›</a:t>
            </a:fld>
            <a:endParaRPr lang="en-GB"/>
          </a:p>
        </p:txBody>
      </p:sp>
    </p:spTree>
    <p:extLst>
      <p:ext uri="{BB962C8B-B14F-4D97-AF65-F5344CB8AC3E}">
        <p14:creationId xmlns:p14="http://schemas.microsoft.com/office/powerpoint/2010/main" val="17471582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68DB1DCA-55EB-1A92-CCE5-A51C66D8CC59}"/>
              </a:ext>
            </a:extLst>
          </p:cNvPr>
          <p:cNvSpPr txBox="1"/>
          <p:nvPr userDrawn="1"/>
        </p:nvSpPr>
        <p:spPr>
          <a:xfrm>
            <a:off x="9826388" y="-159306"/>
            <a:ext cx="2365612" cy="7017306"/>
          </a:xfrm>
          <a:prstGeom prst="rect">
            <a:avLst/>
          </a:prstGeom>
          <a:solidFill>
            <a:schemeClr val="bg1">
              <a:lumMod val="85000"/>
            </a:schemeClr>
          </a:solidFill>
        </p:spPr>
        <p:txBody>
          <a:bodyPr wrap="square" rtlCol="0">
            <a:spAutoFit/>
          </a:bodyPr>
          <a:lstStyle/>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p:txBody>
      </p:sp>
      <p:sp>
        <p:nvSpPr>
          <p:cNvPr id="2" name="Title Placeholder 1">
            <a:extLst>
              <a:ext uri="{FF2B5EF4-FFF2-40B4-BE49-F238E27FC236}">
                <a16:creationId xmlns:a16="http://schemas.microsoft.com/office/drawing/2014/main" id="{23E5A428-CC80-BA90-15EB-CFB3ECD6688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9477894-212D-4126-33D7-4E46E8F7F8D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E70B3DE-9634-DCA9-2027-3A012D76DEC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latin typeface="Trebuchet MS" panose="020B0603020202020204" pitchFamily="34" charset="0"/>
              </a:defRPr>
            </a:lvl1pPr>
          </a:lstStyle>
          <a:p>
            <a:fld id="{8B2B7FDC-9F13-4E8D-96EF-2B694806A3A6}" type="datetimeFigureOut">
              <a:rPr lang="en-GB" smtClean="0"/>
              <a:pPr/>
              <a:t>07/07/2026</a:t>
            </a:fld>
            <a:endParaRPr lang="en-GB"/>
          </a:p>
        </p:txBody>
      </p:sp>
      <p:sp>
        <p:nvSpPr>
          <p:cNvPr id="5" name="Footer Placeholder 4">
            <a:extLst>
              <a:ext uri="{FF2B5EF4-FFF2-40B4-BE49-F238E27FC236}">
                <a16:creationId xmlns:a16="http://schemas.microsoft.com/office/drawing/2014/main" id="{57C4077C-DF17-F586-2C6E-25213F2938B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latin typeface="Trebuchet MS" panose="020B0603020202020204" pitchFamily="34" charset="0"/>
              </a:defRPr>
            </a:lvl1pPr>
          </a:lstStyle>
          <a:p>
            <a:endParaRPr lang="en-GB"/>
          </a:p>
        </p:txBody>
      </p:sp>
      <p:sp>
        <p:nvSpPr>
          <p:cNvPr id="6" name="Slide Number Placeholder 5">
            <a:extLst>
              <a:ext uri="{FF2B5EF4-FFF2-40B4-BE49-F238E27FC236}">
                <a16:creationId xmlns:a16="http://schemas.microsoft.com/office/drawing/2014/main" id="{00795ECB-05D3-5F40-396E-DAEB9AA5D4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latin typeface="Trebuchet MS" panose="020B0603020202020204" pitchFamily="34" charset="0"/>
              </a:defRPr>
            </a:lvl1pPr>
          </a:lstStyle>
          <a:p>
            <a:fld id="{71DB8418-45AD-47F2-8615-F0D6417A1D98}" type="slidenum">
              <a:rPr lang="en-GB" smtClean="0"/>
              <a:pPr/>
              <a:t>‹#›</a:t>
            </a:fld>
            <a:endParaRPr lang="en-GB"/>
          </a:p>
        </p:txBody>
      </p:sp>
      <p:pic>
        <p:nvPicPr>
          <p:cNvPr id="8" name="Picture 7">
            <a:extLst>
              <a:ext uri="{FF2B5EF4-FFF2-40B4-BE49-F238E27FC236}">
                <a16:creationId xmlns:a16="http://schemas.microsoft.com/office/drawing/2014/main" id="{78FC906F-6709-705E-FD80-DC9ED483FD82}"/>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10413241" y="6064424"/>
            <a:ext cx="1613353" cy="657051"/>
          </a:xfrm>
          <a:prstGeom prst="rect">
            <a:avLst/>
          </a:prstGeom>
        </p:spPr>
      </p:pic>
      <p:sp>
        <p:nvSpPr>
          <p:cNvPr id="10" name="Freeform 12">
            <a:extLst>
              <a:ext uri="{FF2B5EF4-FFF2-40B4-BE49-F238E27FC236}">
                <a16:creationId xmlns:a16="http://schemas.microsoft.com/office/drawing/2014/main" id="{B3F53C75-771E-0996-7DCB-DFEB69855E20}"/>
              </a:ext>
            </a:extLst>
          </p:cNvPr>
          <p:cNvSpPr/>
          <p:nvPr userDrawn="1"/>
        </p:nvSpPr>
        <p:spPr>
          <a:xfrm>
            <a:off x="0" y="6064424"/>
            <a:ext cx="2565779" cy="793576"/>
          </a:xfrm>
          <a:custGeom>
            <a:avLst/>
            <a:gdLst/>
            <a:ahLst/>
            <a:cxnLst/>
            <a:rect l="l" t="t" r="r" b="b"/>
            <a:pathLst>
              <a:path w="2800871" h="942939">
                <a:moveTo>
                  <a:pt x="0" y="0"/>
                </a:moveTo>
                <a:lnTo>
                  <a:pt x="2800871" y="0"/>
                </a:lnTo>
                <a:lnTo>
                  <a:pt x="2800871" y="942939"/>
                </a:lnTo>
                <a:lnTo>
                  <a:pt x="0" y="942939"/>
                </a:lnTo>
                <a:lnTo>
                  <a:pt x="0" y="0"/>
                </a:lnTo>
                <a:close/>
              </a:path>
            </a:pathLst>
          </a:custGeom>
          <a:blipFill>
            <a:blip r:embed="rId11"/>
            <a:stretch>
              <a:fillRect/>
            </a:stretch>
          </a:blipFill>
        </p:spPr>
        <p:txBody>
          <a:bodyPr/>
          <a:lstStyle/>
          <a:p>
            <a:endParaRPr lang="en-GB"/>
          </a:p>
        </p:txBody>
      </p:sp>
    </p:spTree>
    <p:extLst>
      <p:ext uri="{BB962C8B-B14F-4D97-AF65-F5344CB8AC3E}">
        <p14:creationId xmlns:p14="http://schemas.microsoft.com/office/powerpoint/2010/main" val="2520422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7" r:id="rId8"/>
  </p:sldLayoutIdLst>
  <p:txStyles>
    <p:titleStyle>
      <a:lvl1pPr algn="l" defTabSz="914400" rtl="0" eaLnBrk="1" latinLnBrk="0" hangingPunct="1">
        <a:lnSpc>
          <a:spcPct val="90000"/>
        </a:lnSpc>
        <a:spcBef>
          <a:spcPct val="0"/>
        </a:spcBef>
        <a:buNone/>
        <a:defRPr sz="4400" kern="1200">
          <a:solidFill>
            <a:schemeClr val="tx1"/>
          </a:solidFill>
          <a:latin typeface="Trebuchet MS" panose="020B0603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rebuchet MS" panose="020B06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rebuchet MS" panose="020B06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rebuchet MS" panose="020B06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rebuchet MS" panose="020B06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rebuchet MS" panose="020B06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retrieval.toolsforteaching.co.uk/"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scrummastery.toolsforteaching.co.uk/"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62565-0C80-B0C4-6008-D01CD874018F}"/>
              </a:ext>
            </a:extLst>
          </p:cNvPr>
          <p:cNvSpPr>
            <a:spLocks noGrp="1" noRot="1" noMove="1" noResize="1" noEditPoints="1" noAdjustHandles="1" noChangeArrowheads="1" noChangeShapeType="1"/>
          </p:cNvSpPr>
          <p:nvPr>
            <p:ph type="ctrTitle"/>
          </p:nvPr>
        </p:nvSpPr>
        <p:spPr/>
        <p:txBody>
          <a:bodyPr/>
          <a:lstStyle/>
          <a:p>
            <a:r>
              <a:rPr lang="en-US" dirty="0"/>
              <a:t>Unit 5 Lesson 09</a:t>
            </a:r>
            <a:br>
              <a:rPr lang="en-US" dirty="0"/>
            </a:br>
            <a:r>
              <a:rPr lang="en-US" dirty="0"/>
              <a:t>Scrum Events</a:t>
            </a:r>
            <a:endParaRPr lang="en-GB" dirty="0"/>
          </a:p>
        </p:txBody>
      </p:sp>
    </p:spTree>
    <p:extLst>
      <p:ext uri="{BB962C8B-B14F-4D97-AF65-F5344CB8AC3E}">
        <p14:creationId xmlns:p14="http://schemas.microsoft.com/office/powerpoint/2010/main" val="5801463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A8338-1F6A-18B9-DD59-55A89BCF2C42}"/>
              </a:ext>
            </a:extLst>
          </p:cNvPr>
          <p:cNvSpPr>
            <a:spLocks noGrp="1"/>
          </p:cNvSpPr>
          <p:nvPr>
            <p:ph type="title"/>
          </p:nvPr>
        </p:nvSpPr>
        <p:spPr/>
        <p:txBody>
          <a:bodyPr/>
          <a:lstStyle/>
          <a:p>
            <a:r>
              <a:rPr lang="en-GB" dirty="0"/>
              <a:t>Recall Exercise</a:t>
            </a:r>
          </a:p>
        </p:txBody>
      </p:sp>
      <p:sp>
        <p:nvSpPr>
          <p:cNvPr id="3" name="Content Placeholder 2">
            <a:extLst>
              <a:ext uri="{FF2B5EF4-FFF2-40B4-BE49-F238E27FC236}">
                <a16:creationId xmlns:a16="http://schemas.microsoft.com/office/drawing/2014/main" id="{44BE340F-1537-1DD8-A4C0-90C99D913A49}"/>
              </a:ext>
            </a:extLst>
          </p:cNvPr>
          <p:cNvSpPr>
            <a:spLocks noGrp="1"/>
          </p:cNvSpPr>
          <p:nvPr>
            <p:ph idx="1"/>
          </p:nvPr>
        </p:nvSpPr>
        <p:spPr/>
        <p:txBody>
          <a:bodyPr>
            <a:normAutofit/>
          </a:bodyPr>
          <a:lstStyle/>
          <a:p>
            <a:pPr marL="0" indent="0">
              <a:buNone/>
            </a:pPr>
            <a:r>
              <a:rPr lang="en-GB" sz="4000" dirty="0"/>
              <a:t>Visit:</a:t>
            </a:r>
          </a:p>
          <a:p>
            <a:pPr marL="0" indent="0">
              <a:buNone/>
            </a:pPr>
            <a:endParaRPr lang="en-GB" sz="4000" dirty="0"/>
          </a:p>
          <a:p>
            <a:pPr marL="0" indent="0">
              <a:buNone/>
            </a:pPr>
            <a:r>
              <a:rPr lang="en-GB" sz="4000" dirty="0">
                <a:hlinkClick r:id="rId2"/>
              </a:rPr>
              <a:t>https://retrieval.toolsforteaching.co.uk</a:t>
            </a:r>
            <a:endParaRPr lang="en-GB" sz="4000" dirty="0"/>
          </a:p>
          <a:p>
            <a:pPr marL="0" indent="0">
              <a:buNone/>
            </a:pPr>
            <a:endParaRPr lang="en-GB" sz="4000" dirty="0"/>
          </a:p>
          <a:p>
            <a:pPr marL="0" indent="0">
              <a:buNone/>
            </a:pPr>
            <a:r>
              <a:rPr lang="en-GB" sz="5400" dirty="0"/>
              <a:t>Code: </a:t>
            </a:r>
            <a:r>
              <a:rPr lang="en-GB" sz="5400" dirty="0">
                <a:solidFill>
                  <a:srgbClr val="FF0000"/>
                </a:solidFill>
              </a:rPr>
              <a:t>sm63ni</a:t>
            </a:r>
            <a:r>
              <a:rPr lang="en-GB" sz="5400" dirty="0"/>
              <a:t> </a:t>
            </a:r>
          </a:p>
        </p:txBody>
      </p:sp>
    </p:spTree>
    <p:extLst>
      <p:ext uri="{BB962C8B-B14F-4D97-AF65-F5344CB8AC3E}">
        <p14:creationId xmlns:p14="http://schemas.microsoft.com/office/powerpoint/2010/main" val="16442935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BE9DCF7-CE04-96A4-E123-288F98BA1FA4}"/>
              </a:ext>
            </a:extLst>
          </p:cNvPr>
          <p:cNvSpPr txBox="1"/>
          <p:nvPr/>
        </p:nvSpPr>
        <p:spPr>
          <a:xfrm>
            <a:off x="216310" y="648928"/>
            <a:ext cx="9507731" cy="3770263"/>
          </a:xfrm>
          <a:prstGeom prst="rect">
            <a:avLst/>
          </a:prstGeom>
          <a:noFill/>
        </p:spPr>
        <p:txBody>
          <a:bodyPr wrap="none" rtlCol="0">
            <a:spAutoFit/>
          </a:bodyPr>
          <a:lstStyle/>
          <a:p>
            <a:r>
              <a:rPr lang="en-GB" sz="23900" dirty="0">
                <a:latin typeface="Impact" panose="020B0806030902050204" pitchFamily="34" charset="0"/>
              </a:rPr>
              <a:t>Phones</a:t>
            </a:r>
          </a:p>
        </p:txBody>
      </p:sp>
      <p:sp>
        <p:nvSpPr>
          <p:cNvPr id="5" name="TextBox 4">
            <a:extLst>
              <a:ext uri="{FF2B5EF4-FFF2-40B4-BE49-F238E27FC236}">
                <a16:creationId xmlns:a16="http://schemas.microsoft.com/office/drawing/2014/main" id="{C4C56678-BE44-FDEF-A66B-BB5C369BB7E8}"/>
              </a:ext>
            </a:extLst>
          </p:cNvPr>
          <p:cNvSpPr txBox="1"/>
          <p:nvPr/>
        </p:nvSpPr>
        <p:spPr>
          <a:xfrm>
            <a:off x="1209368" y="1012723"/>
            <a:ext cx="1457450" cy="276999"/>
          </a:xfrm>
          <a:prstGeom prst="rect">
            <a:avLst/>
          </a:prstGeom>
          <a:noFill/>
        </p:spPr>
        <p:txBody>
          <a:bodyPr wrap="none" rtlCol="0">
            <a:spAutoFit/>
          </a:bodyPr>
          <a:lstStyle/>
          <a:p>
            <a:r>
              <a:rPr lang="en-GB" sz="1200" dirty="0">
                <a:latin typeface="Trebuchet MS" panose="020B0603020202020204" pitchFamily="34" charset="0"/>
              </a:rPr>
              <a:t>a small reminder…</a:t>
            </a:r>
          </a:p>
        </p:txBody>
      </p:sp>
      <p:sp>
        <p:nvSpPr>
          <p:cNvPr id="6" name="TextBox 5">
            <a:extLst>
              <a:ext uri="{FF2B5EF4-FFF2-40B4-BE49-F238E27FC236}">
                <a16:creationId xmlns:a16="http://schemas.microsoft.com/office/drawing/2014/main" id="{8C238D26-776C-EF2B-9819-1735DEF8842E}"/>
              </a:ext>
            </a:extLst>
          </p:cNvPr>
          <p:cNvSpPr txBox="1"/>
          <p:nvPr/>
        </p:nvSpPr>
        <p:spPr>
          <a:xfrm>
            <a:off x="1479476" y="3739917"/>
            <a:ext cx="6981398" cy="338554"/>
          </a:xfrm>
          <a:prstGeom prst="rect">
            <a:avLst/>
          </a:prstGeom>
          <a:noFill/>
        </p:spPr>
        <p:txBody>
          <a:bodyPr wrap="none" rtlCol="0">
            <a:spAutoFit/>
          </a:bodyPr>
          <a:lstStyle/>
          <a:p>
            <a:r>
              <a:rPr lang="en-GB" sz="1600" dirty="0">
                <a:latin typeface="Trebuchet MS" panose="020B0603020202020204" pitchFamily="34" charset="0"/>
              </a:rPr>
              <a:t>once you have authenticated phones should be in the pockets on the wall</a:t>
            </a:r>
          </a:p>
        </p:txBody>
      </p:sp>
    </p:spTree>
    <p:extLst>
      <p:ext uri="{BB962C8B-B14F-4D97-AF65-F5344CB8AC3E}">
        <p14:creationId xmlns:p14="http://schemas.microsoft.com/office/powerpoint/2010/main" val="17021186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8F5D7-D0A4-702C-539B-53EC279AF2B4}"/>
              </a:ext>
            </a:extLst>
          </p:cNvPr>
          <p:cNvSpPr>
            <a:spLocks noGrp="1"/>
          </p:cNvSpPr>
          <p:nvPr>
            <p:ph type="title"/>
          </p:nvPr>
        </p:nvSpPr>
        <p:spPr/>
        <p:txBody>
          <a:bodyPr/>
          <a:lstStyle/>
          <a:p>
            <a:r>
              <a:rPr lang="en-GB" dirty="0"/>
              <a:t>Learning Objectives</a:t>
            </a:r>
          </a:p>
        </p:txBody>
      </p:sp>
      <p:sp>
        <p:nvSpPr>
          <p:cNvPr id="3" name="Content Placeholder 2">
            <a:extLst>
              <a:ext uri="{FF2B5EF4-FFF2-40B4-BE49-F238E27FC236}">
                <a16:creationId xmlns:a16="http://schemas.microsoft.com/office/drawing/2014/main" id="{CE55A06B-2A44-E594-5D96-095076362267}"/>
              </a:ext>
            </a:extLst>
          </p:cNvPr>
          <p:cNvSpPr>
            <a:spLocks noGrp="1"/>
          </p:cNvSpPr>
          <p:nvPr>
            <p:ph idx="1"/>
          </p:nvPr>
        </p:nvSpPr>
        <p:spPr>
          <a:xfrm>
            <a:off x="292289" y="1505578"/>
            <a:ext cx="9452211" cy="4351338"/>
          </a:xfrm>
        </p:spPr>
        <p:txBody>
          <a:bodyPr>
            <a:noAutofit/>
          </a:bodyPr>
          <a:lstStyle/>
          <a:p>
            <a:r>
              <a:rPr lang="en-GB" sz="3000" dirty="0"/>
              <a:t>By the end of this lesson, learners will be able to:</a:t>
            </a:r>
          </a:p>
          <a:p>
            <a:pPr lvl="1"/>
            <a:r>
              <a:rPr lang="en-GB" sz="3000" dirty="0"/>
              <a:t>Describe the purpose, timing, and output of all five Scrum events.</a:t>
            </a:r>
          </a:p>
          <a:p>
            <a:pPr lvl="1"/>
            <a:r>
              <a:rPr lang="en-GB" sz="3000" dirty="0"/>
              <a:t>Explain how each Scrum event supports communication and delivery.</a:t>
            </a:r>
          </a:p>
          <a:p>
            <a:pPr lvl="1"/>
            <a:r>
              <a:rPr lang="en-GB" sz="3000" dirty="0"/>
              <a:t>Experience all five Scrum events through a full Sprint simulation.</a:t>
            </a:r>
          </a:p>
          <a:p>
            <a:pPr lvl="1"/>
            <a:r>
              <a:rPr lang="en-GB" sz="3000" dirty="0"/>
              <a:t>Produce a range of portfolio evidence: </a:t>
            </a:r>
            <a:r>
              <a:rPr lang="en-GB" sz="3000" b="1" dirty="0">
                <a:solidFill>
                  <a:srgbClr val="FF0000"/>
                </a:solidFill>
              </a:rPr>
              <a:t>sprint notes, prototype, Review summary, </a:t>
            </a:r>
            <a:r>
              <a:rPr lang="en-GB" sz="3000" dirty="0"/>
              <a:t>and</a:t>
            </a:r>
            <a:r>
              <a:rPr lang="en-GB" sz="3000" b="1" dirty="0">
                <a:solidFill>
                  <a:srgbClr val="FF0000"/>
                </a:solidFill>
              </a:rPr>
              <a:t> Retrospective reflection</a:t>
            </a:r>
            <a:r>
              <a:rPr lang="en-GB" sz="3000" dirty="0"/>
              <a:t>.</a:t>
            </a:r>
          </a:p>
          <a:p>
            <a:endParaRPr lang="en-GB" sz="3000" dirty="0"/>
          </a:p>
        </p:txBody>
      </p:sp>
    </p:spTree>
    <p:extLst>
      <p:ext uri="{BB962C8B-B14F-4D97-AF65-F5344CB8AC3E}">
        <p14:creationId xmlns:p14="http://schemas.microsoft.com/office/powerpoint/2010/main" val="15850425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8DCBB3-F475-E198-21D2-7DE287207995}"/>
              </a:ext>
            </a:extLst>
          </p:cNvPr>
          <p:cNvSpPr>
            <a:spLocks noGrp="1"/>
          </p:cNvSpPr>
          <p:nvPr>
            <p:ph type="title"/>
          </p:nvPr>
        </p:nvSpPr>
        <p:spPr/>
        <p:txBody>
          <a:bodyPr/>
          <a:lstStyle/>
          <a:p>
            <a:r>
              <a:rPr lang="en-GB" dirty="0"/>
              <a:t>Key Vocabulary</a:t>
            </a:r>
          </a:p>
        </p:txBody>
      </p:sp>
      <p:graphicFrame>
        <p:nvGraphicFramePr>
          <p:cNvPr id="4" name="Table 3">
            <a:extLst>
              <a:ext uri="{FF2B5EF4-FFF2-40B4-BE49-F238E27FC236}">
                <a16:creationId xmlns:a16="http://schemas.microsoft.com/office/drawing/2014/main" id="{618E74D9-DDFF-3EEF-73DA-41C70C69D059}"/>
              </a:ext>
            </a:extLst>
          </p:cNvPr>
          <p:cNvGraphicFramePr>
            <a:graphicFrameLocks noGrp="1"/>
          </p:cNvGraphicFramePr>
          <p:nvPr>
            <p:extLst>
              <p:ext uri="{D42A27DB-BD31-4B8C-83A1-F6EECF244321}">
                <p14:modId xmlns:p14="http://schemas.microsoft.com/office/powerpoint/2010/main" val="3578400749"/>
              </p:ext>
            </p:extLst>
          </p:nvPr>
        </p:nvGraphicFramePr>
        <p:xfrm>
          <a:off x="367997" y="1525360"/>
          <a:ext cx="9092874" cy="4944108"/>
        </p:xfrm>
        <a:graphic>
          <a:graphicData uri="http://schemas.openxmlformats.org/drawingml/2006/table">
            <a:tbl>
              <a:tblPr firstRow="1" firstCol="1" bandRow="1">
                <a:tableStyleId>{5C22544A-7EE6-4342-B048-85BDC9FD1C3A}</a:tableStyleId>
              </a:tblPr>
              <a:tblGrid>
                <a:gridCol w="2641632">
                  <a:extLst>
                    <a:ext uri="{9D8B030D-6E8A-4147-A177-3AD203B41FA5}">
                      <a16:colId xmlns:a16="http://schemas.microsoft.com/office/drawing/2014/main" val="612874517"/>
                    </a:ext>
                  </a:extLst>
                </a:gridCol>
                <a:gridCol w="6451242">
                  <a:extLst>
                    <a:ext uri="{9D8B030D-6E8A-4147-A177-3AD203B41FA5}">
                      <a16:colId xmlns:a16="http://schemas.microsoft.com/office/drawing/2014/main" val="746006004"/>
                    </a:ext>
                  </a:extLst>
                </a:gridCol>
              </a:tblGrid>
              <a:tr h="241741">
                <a:tc>
                  <a:txBody>
                    <a:bodyPr/>
                    <a:lstStyle/>
                    <a:p>
                      <a:pPr>
                        <a:buNone/>
                      </a:pPr>
                      <a:r>
                        <a:rPr lang="en-GB" sz="2400">
                          <a:effectLst/>
                        </a:rPr>
                        <a:t>Term</a:t>
                      </a:r>
                      <a:endParaRPr lang="en-GB" sz="2400">
                        <a:effectLst/>
                        <a:latin typeface="Arial" panose="020B0604020202020204" pitchFamily="34" charset="0"/>
                        <a:ea typeface="Arial" panose="020B0604020202020204" pitchFamily="34" charset="0"/>
                      </a:endParaRPr>
                    </a:p>
                  </a:txBody>
                  <a:tcPr marL="72522" marR="72522" marT="48348" marB="483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GB" sz="2400">
                          <a:effectLst/>
                        </a:rPr>
                        <a:t>Definition</a:t>
                      </a:r>
                      <a:endParaRPr lang="en-GB" sz="2400">
                        <a:effectLst/>
                        <a:latin typeface="Arial" panose="020B0604020202020204" pitchFamily="34" charset="0"/>
                        <a:ea typeface="Arial" panose="020B0604020202020204" pitchFamily="34" charset="0"/>
                      </a:endParaRPr>
                    </a:p>
                  </a:txBody>
                  <a:tcPr marL="72522" marR="72522" marT="48348" marB="483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68770983"/>
                  </a:ext>
                </a:extLst>
              </a:tr>
              <a:tr h="531830">
                <a:tc>
                  <a:txBody>
                    <a:bodyPr/>
                    <a:lstStyle/>
                    <a:p>
                      <a:pPr>
                        <a:buNone/>
                      </a:pPr>
                      <a:r>
                        <a:rPr lang="en-GB" sz="2400">
                          <a:effectLst/>
                        </a:rPr>
                        <a:t>Sprint</a:t>
                      </a:r>
                      <a:endParaRPr lang="en-GB" sz="2400">
                        <a:effectLst/>
                        <a:latin typeface="Arial" panose="020B0604020202020204" pitchFamily="34" charset="0"/>
                        <a:ea typeface="Arial" panose="020B0604020202020204" pitchFamily="34" charset="0"/>
                      </a:endParaRPr>
                    </a:p>
                  </a:txBody>
                  <a:tcPr marL="72522" marR="72522" marT="48348" marB="483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endParaRPr lang="en-GB" sz="2400" dirty="0">
                        <a:effectLst/>
                        <a:latin typeface="Arial" panose="020B0604020202020204" pitchFamily="34" charset="0"/>
                        <a:ea typeface="Arial" panose="020B0604020202020204" pitchFamily="34" charset="0"/>
                      </a:endParaRPr>
                    </a:p>
                  </a:txBody>
                  <a:tcPr marL="72522" marR="72522" marT="48348" marB="483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93494061"/>
                  </a:ext>
                </a:extLst>
              </a:tr>
              <a:tr h="531830">
                <a:tc>
                  <a:txBody>
                    <a:bodyPr/>
                    <a:lstStyle/>
                    <a:p>
                      <a:pPr>
                        <a:buNone/>
                      </a:pPr>
                      <a:r>
                        <a:rPr lang="en-GB" sz="2400">
                          <a:effectLst/>
                        </a:rPr>
                        <a:t>Sprint Planning</a:t>
                      </a:r>
                      <a:endParaRPr lang="en-GB" sz="2400">
                        <a:effectLst/>
                        <a:latin typeface="Arial" panose="020B0604020202020204" pitchFamily="34" charset="0"/>
                        <a:ea typeface="Arial" panose="020B0604020202020204" pitchFamily="34" charset="0"/>
                      </a:endParaRPr>
                    </a:p>
                  </a:txBody>
                  <a:tcPr marL="72522" marR="72522" marT="48348" marB="483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endParaRPr lang="en-GB" sz="2400">
                        <a:effectLst/>
                        <a:latin typeface="Arial" panose="020B0604020202020204" pitchFamily="34" charset="0"/>
                        <a:ea typeface="Arial" panose="020B0604020202020204" pitchFamily="34" charset="0"/>
                      </a:endParaRPr>
                    </a:p>
                  </a:txBody>
                  <a:tcPr marL="72522" marR="72522" marT="48348" marB="483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89142079"/>
                  </a:ext>
                </a:extLst>
              </a:tr>
              <a:tr h="531830">
                <a:tc>
                  <a:txBody>
                    <a:bodyPr/>
                    <a:lstStyle/>
                    <a:p>
                      <a:pPr>
                        <a:buNone/>
                      </a:pPr>
                      <a:r>
                        <a:rPr lang="en-GB" sz="2400">
                          <a:effectLst/>
                        </a:rPr>
                        <a:t>Sprint Goal</a:t>
                      </a:r>
                      <a:endParaRPr lang="en-GB" sz="2400">
                        <a:effectLst/>
                        <a:latin typeface="Arial" panose="020B0604020202020204" pitchFamily="34" charset="0"/>
                        <a:ea typeface="Arial" panose="020B0604020202020204" pitchFamily="34" charset="0"/>
                      </a:endParaRPr>
                    </a:p>
                  </a:txBody>
                  <a:tcPr marL="72522" marR="72522" marT="48348" marB="483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endParaRPr lang="en-GB" sz="2400">
                        <a:effectLst/>
                        <a:latin typeface="Arial" panose="020B0604020202020204" pitchFamily="34" charset="0"/>
                        <a:ea typeface="Arial" panose="020B0604020202020204" pitchFamily="34" charset="0"/>
                      </a:endParaRPr>
                    </a:p>
                  </a:txBody>
                  <a:tcPr marL="72522" marR="72522" marT="48348" marB="483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27083512"/>
                  </a:ext>
                </a:extLst>
              </a:tr>
              <a:tr h="531830">
                <a:tc>
                  <a:txBody>
                    <a:bodyPr/>
                    <a:lstStyle/>
                    <a:p>
                      <a:pPr>
                        <a:buNone/>
                      </a:pPr>
                      <a:r>
                        <a:rPr lang="en-GB" sz="2400">
                          <a:effectLst/>
                        </a:rPr>
                        <a:t>Daily Scrum</a:t>
                      </a:r>
                      <a:endParaRPr lang="en-GB" sz="2400">
                        <a:effectLst/>
                        <a:latin typeface="Arial" panose="020B0604020202020204" pitchFamily="34" charset="0"/>
                        <a:ea typeface="Arial" panose="020B0604020202020204" pitchFamily="34" charset="0"/>
                      </a:endParaRPr>
                    </a:p>
                  </a:txBody>
                  <a:tcPr marL="72522" marR="72522" marT="48348" marB="483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endParaRPr lang="en-GB" sz="2400">
                        <a:effectLst/>
                        <a:latin typeface="Arial" panose="020B0604020202020204" pitchFamily="34" charset="0"/>
                        <a:ea typeface="Arial" panose="020B0604020202020204" pitchFamily="34" charset="0"/>
                      </a:endParaRPr>
                    </a:p>
                  </a:txBody>
                  <a:tcPr marL="72522" marR="72522" marT="48348" marB="483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58271435"/>
                  </a:ext>
                </a:extLst>
              </a:tr>
              <a:tr h="531830">
                <a:tc>
                  <a:txBody>
                    <a:bodyPr/>
                    <a:lstStyle/>
                    <a:p>
                      <a:pPr>
                        <a:buNone/>
                      </a:pPr>
                      <a:r>
                        <a:rPr lang="en-GB" sz="2400">
                          <a:effectLst/>
                        </a:rPr>
                        <a:t>Sprint Review</a:t>
                      </a:r>
                      <a:endParaRPr lang="en-GB" sz="2400">
                        <a:effectLst/>
                        <a:latin typeface="Arial" panose="020B0604020202020204" pitchFamily="34" charset="0"/>
                        <a:ea typeface="Arial" panose="020B0604020202020204" pitchFamily="34" charset="0"/>
                      </a:endParaRPr>
                    </a:p>
                  </a:txBody>
                  <a:tcPr marL="72522" marR="72522" marT="48348" marB="483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endParaRPr lang="en-GB" sz="2400">
                        <a:effectLst/>
                        <a:latin typeface="Arial" panose="020B0604020202020204" pitchFamily="34" charset="0"/>
                        <a:ea typeface="Arial" panose="020B0604020202020204" pitchFamily="34" charset="0"/>
                      </a:endParaRPr>
                    </a:p>
                  </a:txBody>
                  <a:tcPr marL="72522" marR="72522" marT="48348" marB="483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53316768"/>
                  </a:ext>
                </a:extLst>
              </a:tr>
              <a:tr h="531830">
                <a:tc>
                  <a:txBody>
                    <a:bodyPr/>
                    <a:lstStyle/>
                    <a:p>
                      <a:pPr>
                        <a:buNone/>
                      </a:pPr>
                      <a:r>
                        <a:rPr lang="en-GB" sz="2400">
                          <a:effectLst/>
                        </a:rPr>
                        <a:t>Sprint Retrospective</a:t>
                      </a:r>
                      <a:endParaRPr lang="en-GB" sz="2400">
                        <a:effectLst/>
                        <a:latin typeface="Arial" panose="020B0604020202020204" pitchFamily="34" charset="0"/>
                        <a:ea typeface="Arial" panose="020B0604020202020204" pitchFamily="34" charset="0"/>
                      </a:endParaRPr>
                    </a:p>
                  </a:txBody>
                  <a:tcPr marL="72522" marR="72522" marT="48348" marB="483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endParaRPr lang="en-GB" sz="2400">
                        <a:effectLst/>
                        <a:latin typeface="Arial" panose="020B0604020202020204" pitchFamily="34" charset="0"/>
                        <a:ea typeface="Arial" panose="020B0604020202020204" pitchFamily="34" charset="0"/>
                      </a:endParaRPr>
                    </a:p>
                  </a:txBody>
                  <a:tcPr marL="72522" marR="72522" marT="48348" marB="483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62653334"/>
                  </a:ext>
                </a:extLst>
              </a:tr>
              <a:tr h="386786">
                <a:tc>
                  <a:txBody>
                    <a:bodyPr/>
                    <a:lstStyle/>
                    <a:p>
                      <a:pPr>
                        <a:buNone/>
                      </a:pPr>
                      <a:r>
                        <a:rPr lang="en-GB" sz="2400">
                          <a:effectLst/>
                        </a:rPr>
                        <a:t>Increment</a:t>
                      </a:r>
                      <a:endParaRPr lang="en-GB" sz="2400">
                        <a:effectLst/>
                        <a:latin typeface="Arial" panose="020B0604020202020204" pitchFamily="34" charset="0"/>
                        <a:ea typeface="Arial" panose="020B0604020202020204" pitchFamily="34" charset="0"/>
                      </a:endParaRPr>
                    </a:p>
                  </a:txBody>
                  <a:tcPr marL="72522" marR="72522" marT="48348" marB="483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endParaRPr lang="en-GB" sz="2400">
                        <a:effectLst/>
                        <a:latin typeface="Arial" panose="020B0604020202020204" pitchFamily="34" charset="0"/>
                        <a:ea typeface="Arial" panose="020B0604020202020204" pitchFamily="34" charset="0"/>
                      </a:endParaRPr>
                    </a:p>
                  </a:txBody>
                  <a:tcPr marL="72522" marR="72522" marT="48348" marB="483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04336749"/>
                  </a:ext>
                </a:extLst>
              </a:tr>
              <a:tr h="531830">
                <a:tc>
                  <a:txBody>
                    <a:bodyPr/>
                    <a:lstStyle/>
                    <a:p>
                      <a:pPr>
                        <a:buNone/>
                      </a:pPr>
                      <a:r>
                        <a:rPr lang="en-GB" sz="2400">
                          <a:effectLst/>
                        </a:rPr>
                        <a:t>Time-box</a:t>
                      </a:r>
                      <a:endParaRPr lang="en-GB" sz="2400">
                        <a:effectLst/>
                        <a:latin typeface="Arial" panose="020B0604020202020204" pitchFamily="34" charset="0"/>
                        <a:ea typeface="Arial" panose="020B0604020202020204" pitchFamily="34" charset="0"/>
                      </a:endParaRPr>
                    </a:p>
                  </a:txBody>
                  <a:tcPr marL="72522" marR="72522" marT="48348" marB="483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endParaRPr lang="en-GB" sz="2400" dirty="0">
                        <a:effectLst/>
                        <a:latin typeface="Arial" panose="020B0604020202020204" pitchFamily="34" charset="0"/>
                        <a:ea typeface="Arial" panose="020B0604020202020204" pitchFamily="34" charset="0"/>
                      </a:endParaRPr>
                    </a:p>
                  </a:txBody>
                  <a:tcPr marL="72522" marR="72522" marT="48348" marB="4834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19569171"/>
                  </a:ext>
                </a:extLst>
              </a:tr>
            </a:tbl>
          </a:graphicData>
        </a:graphic>
      </p:graphicFrame>
      <p:sp>
        <p:nvSpPr>
          <p:cNvPr id="5" name="Complete Definitions">
            <a:extLst>
              <a:ext uri="{FF2B5EF4-FFF2-40B4-BE49-F238E27FC236}">
                <a16:creationId xmlns:a16="http://schemas.microsoft.com/office/drawing/2014/main" id="{6E442C9F-B8DB-3ED4-977A-0CE21C010EBB}"/>
              </a:ext>
            </a:extLst>
          </p:cNvPr>
          <p:cNvSpPr/>
          <p:nvPr/>
        </p:nvSpPr>
        <p:spPr>
          <a:xfrm>
            <a:off x="8903179" y="3047934"/>
            <a:ext cx="1947672" cy="1563624"/>
          </a:xfrm>
          <a:prstGeom prst="roundRect">
            <a:avLst/>
          </a:prstGeom>
          <a:solidFill>
            <a:srgbClr val="FFFFFF"/>
          </a:solidFill>
          <a:ln w="19050">
            <a:solidFill>
              <a:srgbClr val="000000"/>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rgbClr val="000000"/>
                </a:solidFill>
                <a:latin typeface="Trebuchet MS" panose="020B0603020202020204" pitchFamily="34" charset="0"/>
              </a:rPr>
              <a:t>Complete these definitions during the lesson</a:t>
            </a:r>
          </a:p>
        </p:txBody>
      </p:sp>
    </p:spTree>
    <p:extLst>
      <p:ext uri="{BB962C8B-B14F-4D97-AF65-F5344CB8AC3E}">
        <p14:creationId xmlns:p14="http://schemas.microsoft.com/office/powerpoint/2010/main" val="30632295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A21C4-7FB9-BD22-32D5-C4C779FB6224}"/>
              </a:ext>
            </a:extLst>
          </p:cNvPr>
          <p:cNvSpPr>
            <a:spLocks noGrp="1"/>
          </p:cNvSpPr>
          <p:nvPr>
            <p:ph type="title"/>
          </p:nvPr>
        </p:nvSpPr>
        <p:spPr/>
        <p:txBody>
          <a:bodyPr/>
          <a:lstStyle/>
          <a:p>
            <a:r>
              <a:rPr lang="en-GB" dirty="0"/>
              <a:t>Recap</a:t>
            </a:r>
          </a:p>
        </p:txBody>
      </p:sp>
      <p:sp>
        <p:nvSpPr>
          <p:cNvPr id="7" name="Content Placeholder 6">
            <a:extLst>
              <a:ext uri="{FF2B5EF4-FFF2-40B4-BE49-F238E27FC236}">
                <a16:creationId xmlns:a16="http://schemas.microsoft.com/office/drawing/2014/main" id="{7F72A8A9-EC60-244F-AE96-484BE4AF7F71}"/>
              </a:ext>
            </a:extLst>
          </p:cNvPr>
          <p:cNvSpPr>
            <a:spLocks noGrp="1"/>
          </p:cNvSpPr>
          <p:nvPr>
            <p:ph idx="1"/>
          </p:nvPr>
        </p:nvSpPr>
        <p:spPr>
          <a:xfrm>
            <a:off x="292290" y="1822450"/>
            <a:ext cx="7261035" cy="4351338"/>
          </a:xfrm>
        </p:spPr>
        <p:txBody>
          <a:bodyPr>
            <a:normAutofit/>
          </a:bodyPr>
          <a:lstStyle/>
          <a:p>
            <a:pPr lvl="0"/>
            <a:r>
              <a:rPr lang="en-GB" sz="3300" dirty="0"/>
              <a:t>Name the three Scrum roles. Who does what?</a:t>
            </a:r>
          </a:p>
          <a:p>
            <a:pPr lvl="0"/>
            <a:r>
              <a:rPr lang="en-GB" sz="3300" dirty="0"/>
              <a:t>Who owns the Product Backlog?</a:t>
            </a:r>
          </a:p>
          <a:p>
            <a:pPr lvl="0"/>
            <a:r>
              <a:rPr lang="en-GB" sz="3300" dirty="0"/>
              <a:t>What is the Scrum Master's job when there is a blocker?</a:t>
            </a:r>
          </a:p>
          <a:p>
            <a:endParaRPr lang="en-GB" sz="3300" dirty="0"/>
          </a:p>
        </p:txBody>
      </p:sp>
      <p:pic>
        <p:nvPicPr>
          <p:cNvPr id="8" name="Content Placeholder 4" descr="A question mark drawn on a black background&#10;&#10;AI-generated content may be incorrect.">
            <a:extLst>
              <a:ext uri="{FF2B5EF4-FFF2-40B4-BE49-F238E27FC236}">
                <a16:creationId xmlns:a16="http://schemas.microsoft.com/office/drawing/2014/main" id="{F6486B8B-22CA-6DAB-A141-3C7CE1EF22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557137">
            <a:off x="5930446" y="-181054"/>
            <a:ext cx="6466889" cy="6466889"/>
          </a:xfrm>
          <a:prstGeom prst="rect">
            <a:avLst/>
          </a:prstGeom>
        </p:spPr>
      </p:pic>
    </p:spTree>
    <p:extLst>
      <p:ext uri="{BB962C8B-B14F-4D97-AF65-F5344CB8AC3E}">
        <p14:creationId xmlns:p14="http://schemas.microsoft.com/office/powerpoint/2010/main" val="477050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fade">
                                      <p:cBhvr>
                                        <p:cTn id="17"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8B32DF-25DF-C8C3-2C30-8653126DFCAA}"/>
              </a:ext>
            </a:extLst>
          </p:cNvPr>
          <p:cNvSpPr>
            <a:spLocks noGrp="1"/>
          </p:cNvSpPr>
          <p:nvPr>
            <p:ph type="title"/>
          </p:nvPr>
        </p:nvSpPr>
        <p:spPr/>
        <p:txBody>
          <a:bodyPr/>
          <a:lstStyle/>
          <a:p>
            <a:r>
              <a:rPr lang="en-GB" dirty="0"/>
              <a:t>Scrum Events</a:t>
            </a:r>
          </a:p>
        </p:txBody>
      </p:sp>
      <p:pic>
        <p:nvPicPr>
          <p:cNvPr id="5" name="Picture 4">
            <a:extLst>
              <a:ext uri="{FF2B5EF4-FFF2-40B4-BE49-F238E27FC236}">
                <a16:creationId xmlns:a16="http://schemas.microsoft.com/office/drawing/2014/main" id="{27199880-7F3B-E6AE-1BDD-E9B36FF302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95500" y="1535000"/>
            <a:ext cx="7181850" cy="438478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115453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76BE7D-1828-1F4F-B2F6-2DE51AC98549}"/>
              </a:ext>
            </a:extLst>
          </p:cNvPr>
          <p:cNvSpPr>
            <a:spLocks noGrp="1"/>
          </p:cNvSpPr>
          <p:nvPr>
            <p:ph type="title"/>
          </p:nvPr>
        </p:nvSpPr>
        <p:spPr/>
        <p:txBody>
          <a:bodyPr/>
          <a:lstStyle/>
          <a:p>
            <a:r>
              <a:rPr lang="en-GB" dirty="0"/>
              <a:t>Scrum Events</a:t>
            </a:r>
          </a:p>
        </p:txBody>
      </p:sp>
      <p:pic>
        <p:nvPicPr>
          <p:cNvPr id="5" name="Picture 4">
            <a:extLst>
              <a:ext uri="{FF2B5EF4-FFF2-40B4-BE49-F238E27FC236}">
                <a16:creationId xmlns:a16="http://schemas.microsoft.com/office/drawing/2014/main" id="{D9FCD7E7-1143-C033-2BDB-576F4D089ACA}"/>
              </a:ext>
            </a:extLst>
          </p:cNvPr>
          <p:cNvPicPr>
            <a:picLocks noChangeAspect="1"/>
          </p:cNvPicPr>
          <p:nvPr/>
        </p:nvPicPr>
        <p:blipFill>
          <a:blip r:embed="rId2"/>
          <a:stretch>
            <a:fillRect/>
          </a:stretch>
        </p:blipFill>
        <p:spPr>
          <a:xfrm>
            <a:off x="461532" y="1862010"/>
            <a:ext cx="8857260" cy="2614740"/>
          </a:xfrm>
          <a:prstGeom prst="rect">
            <a:avLst/>
          </a:prstGeom>
        </p:spPr>
      </p:pic>
    </p:spTree>
    <p:extLst>
      <p:ext uri="{BB962C8B-B14F-4D97-AF65-F5344CB8AC3E}">
        <p14:creationId xmlns:p14="http://schemas.microsoft.com/office/powerpoint/2010/main" val="11511052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20D9C6-904C-A703-A153-C080FA958C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D6376D-370A-13CE-90D4-580471B0EF00}"/>
              </a:ext>
            </a:extLst>
          </p:cNvPr>
          <p:cNvSpPr>
            <a:spLocks noGrp="1"/>
          </p:cNvSpPr>
          <p:nvPr>
            <p:ph type="title"/>
          </p:nvPr>
        </p:nvSpPr>
        <p:spPr/>
        <p:txBody>
          <a:bodyPr/>
          <a:lstStyle/>
          <a:p>
            <a:r>
              <a:rPr lang="en-GB" dirty="0"/>
              <a:t>Scrum Events</a:t>
            </a:r>
          </a:p>
        </p:txBody>
      </p:sp>
      <p:pic>
        <p:nvPicPr>
          <p:cNvPr id="5" name="Picture 4">
            <a:extLst>
              <a:ext uri="{FF2B5EF4-FFF2-40B4-BE49-F238E27FC236}">
                <a16:creationId xmlns:a16="http://schemas.microsoft.com/office/drawing/2014/main" id="{843C0A16-12A8-72FE-7694-2789FFD3E115}"/>
              </a:ext>
            </a:extLst>
          </p:cNvPr>
          <p:cNvPicPr>
            <a:picLocks noChangeAspect="1"/>
          </p:cNvPicPr>
          <p:nvPr/>
        </p:nvPicPr>
        <p:blipFill>
          <a:blip r:embed="rId2"/>
          <a:srcRect b="85609"/>
          <a:stretch>
            <a:fillRect/>
          </a:stretch>
        </p:blipFill>
        <p:spPr>
          <a:xfrm>
            <a:off x="461532" y="1862010"/>
            <a:ext cx="8857260" cy="376288"/>
          </a:xfrm>
          <a:prstGeom prst="rect">
            <a:avLst/>
          </a:prstGeom>
        </p:spPr>
      </p:pic>
      <p:pic>
        <p:nvPicPr>
          <p:cNvPr id="4" name="Picture 3">
            <a:extLst>
              <a:ext uri="{FF2B5EF4-FFF2-40B4-BE49-F238E27FC236}">
                <a16:creationId xmlns:a16="http://schemas.microsoft.com/office/drawing/2014/main" id="{28F71F79-6F29-0E29-4F3D-0977AD6ACB05}"/>
              </a:ext>
            </a:extLst>
          </p:cNvPr>
          <p:cNvPicPr>
            <a:picLocks noChangeAspect="1"/>
          </p:cNvPicPr>
          <p:nvPr/>
        </p:nvPicPr>
        <p:blipFill>
          <a:blip r:embed="rId3"/>
          <a:stretch>
            <a:fillRect/>
          </a:stretch>
        </p:blipFill>
        <p:spPr>
          <a:xfrm>
            <a:off x="488166" y="2238298"/>
            <a:ext cx="8803992" cy="1590752"/>
          </a:xfrm>
          <a:prstGeom prst="rect">
            <a:avLst/>
          </a:prstGeom>
        </p:spPr>
      </p:pic>
    </p:spTree>
    <p:extLst>
      <p:ext uri="{BB962C8B-B14F-4D97-AF65-F5344CB8AC3E}">
        <p14:creationId xmlns:p14="http://schemas.microsoft.com/office/powerpoint/2010/main" val="30935594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BAA1D1-3E1B-E404-968C-FC5E2378AE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198CA2-E707-7C11-0135-657129229CFA}"/>
              </a:ext>
            </a:extLst>
          </p:cNvPr>
          <p:cNvSpPr>
            <a:spLocks noGrp="1"/>
          </p:cNvSpPr>
          <p:nvPr>
            <p:ph type="title"/>
          </p:nvPr>
        </p:nvSpPr>
        <p:spPr/>
        <p:txBody>
          <a:bodyPr/>
          <a:lstStyle/>
          <a:p>
            <a:r>
              <a:rPr lang="en-GB" dirty="0"/>
              <a:t>Scrum Events</a:t>
            </a:r>
          </a:p>
        </p:txBody>
      </p:sp>
      <p:pic>
        <p:nvPicPr>
          <p:cNvPr id="5" name="Picture 4">
            <a:extLst>
              <a:ext uri="{FF2B5EF4-FFF2-40B4-BE49-F238E27FC236}">
                <a16:creationId xmlns:a16="http://schemas.microsoft.com/office/drawing/2014/main" id="{9EE6264B-C21C-90DF-3096-51170C888C94}"/>
              </a:ext>
            </a:extLst>
          </p:cNvPr>
          <p:cNvPicPr>
            <a:picLocks noChangeAspect="1"/>
          </p:cNvPicPr>
          <p:nvPr/>
        </p:nvPicPr>
        <p:blipFill>
          <a:blip r:embed="rId2"/>
          <a:srcRect b="85609"/>
          <a:stretch>
            <a:fillRect/>
          </a:stretch>
        </p:blipFill>
        <p:spPr>
          <a:xfrm>
            <a:off x="461532" y="1862010"/>
            <a:ext cx="8857260" cy="376288"/>
          </a:xfrm>
          <a:prstGeom prst="rect">
            <a:avLst/>
          </a:prstGeom>
        </p:spPr>
      </p:pic>
      <p:pic>
        <p:nvPicPr>
          <p:cNvPr id="6" name="Picture 5">
            <a:extLst>
              <a:ext uri="{FF2B5EF4-FFF2-40B4-BE49-F238E27FC236}">
                <a16:creationId xmlns:a16="http://schemas.microsoft.com/office/drawing/2014/main" id="{D17FF72F-E1BC-2B7D-DE0E-C72FEEAE39D0}"/>
              </a:ext>
            </a:extLst>
          </p:cNvPr>
          <p:cNvPicPr>
            <a:picLocks noChangeAspect="1"/>
          </p:cNvPicPr>
          <p:nvPr/>
        </p:nvPicPr>
        <p:blipFill>
          <a:blip r:embed="rId3"/>
          <a:stretch>
            <a:fillRect/>
          </a:stretch>
        </p:blipFill>
        <p:spPr>
          <a:xfrm>
            <a:off x="461531" y="2238297"/>
            <a:ext cx="8814527" cy="1409777"/>
          </a:xfrm>
          <a:prstGeom prst="rect">
            <a:avLst/>
          </a:prstGeom>
        </p:spPr>
      </p:pic>
    </p:spTree>
    <p:extLst>
      <p:ext uri="{BB962C8B-B14F-4D97-AF65-F5344CB8AC3E}">
        <p14:creationId xmlns:p14="http://schemas.microsoft.com/office/powerpoint/2010/main" val="33164371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6DA5C6-5596-AE7C-1BA7-3CE461E792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4B70D6D-6665-D933-AA2E-C0C2FF9A41E3}"/>
              </a:ext>
            </a:extLst>
          </p:cNvPr>
          <p:cNvSpPr>
            <a:spLocks noGrp="1"/>
          </p:cNvSpPr>
          <p:nvPr>
            <p:ph type="title"/>
          </p:nvPr>
        </p:nvSpPr>
        <p:spPr/>
        <p:txBody>
          <a:bodyPr/>
          <a:lstStyle/>
          <a:p>
            <a:r>
              <a:rPr lang="en-GB" dirty="0"/>
              <a:t>Scrum Events</a:t>
            </a:r>
          </a:p>
        </p:txBody>
      </p:sp>
      <p:pic>
        <p:nvPicPr>
          <p:cNvPr id="5" name="Picture 4">
            <a:extLst>
              <a:ext uri="{FF2B5EF4-FFF2-40B4-BE49-F238E27FC236}">
                <a16:creationId xmlns:a16="http://schemas.microsoft.com/office/drawing/2014/main" id="{7FE976EF-7A76-CE51-6CF3-001F91C5B668}"/>
              </a:ext>
            </a:extLst>
          </p:cNvPr>
          <p:cNvPicPr>
            <a:picLocks noChangeAspect="1"/>
          </p:cNvPicPr>
          <p:nvPr/>
        </p:nvPicPr>
        <p:blipFill>
          <a:blip r:embed="rId2"/>
          <a:srcRect b="85609"/>
          <a:stretch>
            <a:fillRect/>
          </a:stretch>
        </p:blipFill>
        <p:spPr>
          <a:xfrm>
            <a:off x="461532" y="1862010"/>
            <a:ext cx="8857260" cy="376288"/>
          </a:xfrm>
          <a:prstGeom prst="rect">
            <a:avLst/>
          </a:prstGeom>
        </p:spPr>
      </p:pic>
      <p:pic>
        <p:nvPicPr>
          <p:cNvPr id="4" name="Picture 3">
            <a:extLst>
              <a:ext uri="{FF2B5EF4-FFF2-40B4-BE49-F238E27FC236}">
                <a16:creationId xmlns:a16="http://schemas.microsoft.com/office/drawing/2014/main" id="{025E2C5A-CD45-A9D6-DAD8-CD5AEC7C98F9}"/>
              </a:ext>
            </a:extLst>
          </p:cNvPr>
          <p:cNvPicPr>
            <a:picLocks noChangeAspect="1"/>
          </p:cNvPicPr>
          <p:nvPr/>
        </p:nvPicPr>
        <p:blipFill>
          <a:blip r:embed="rId3"/>
          <a:stretch>
            <a:fillRect/>
          </a:stretch>
        </p:blipFill>
        <p:spPr>
          <a:xfrm>
            <a:off x="479815" y="2238298"/>
            <a:ext cx="8838977" cy="1638377"/>
          </a:xfrm>
          <a:prstGeom prst="rect">
            <a:avLst/>
          </a:prstGeom>
        </p:spPr>
      </p:pic>
    </p:spTree>
    <p:extLst>
      <p:ext uri="{BB962C8B-B14F-4D97-AF65-F5344CB8AC3E}">
        <p14:creationId xmlns:p14="http://schemas.microsoft.com/office/powerpoint/2010/main" val="29298474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388B97-4BCC-3AD6-09F8-6EBD227AA0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2A4AD4-A69A-4278-D567-657488A537A5}"/>
              </a:ext>
            </a:extLst>
          </p:cNvPr>
          <p:cNvSpPr>
            <a:spLocks noGrp="1"/>
          </p:cNvSpPr>
          <p:nvPr>
            <p:ph type="title"/>
          </p:nvPr>
        </p:nvSpPr>
        <p:spPr/>
        <p:txBody>
          <a:bodyPr/>
          <a:lstStyle/>
          <a:p>
            <a:r>
              <a:rPr lang="en-GB" dirty="0"/>
              <a:t>Scrum Events</a:t>
            </a:r>
          </a:p>
        </p:txBody>
      </p:sp>
      <p:pic>
        <p:nvPicPr>
          <p:cNvPr id="5" name="Picture 4">
            <a:extLst>
              <a:ext uri="{FF2B5EF4-FFF2-40B4-BE49-F238E27FC236}">
                <a16:creationId xmlns:a16="http://schemas.microsoft.com/office/drawing/2014/main" id="{8B827E42-DDFF-9663-5B3C-F878C6227991}"/>
              </a:ext>
            </a:extLst>
          </p:cNvPr>
          <p:cNvPicPr>
            <a:picLocks noChangeAspect="1"/>
          </p:cNvPicPr>
          <p:nvPr/>
        </p:nvPicPr>
        <p:blipFill>
          <a:blip r:embed="rId2"/>
          <a:srcRect b="85609"/>
          <a:stretch>
            <a:fillRect/>
          </a:stretch>
        </p:blipFill>
        <p:spPr>
          <a:xfrm>
            <a:off x="461532" y="1862010"/>
            <a:ext cx="8857260" cy="376288"/>
          </a:xfrm>
          <a:prstGeom prst="rect">
            <a:avLst/>
          </a:prstGeom>
        </p:spPr>
      </p:pic>
      <p:pic>
        <p:nvPicPr>
          <p:cNvPr id="6" name="Picture 5">
            <a:extLst>
              <a:ext uri="{FF2B5EF4-FFF2-40B4-BE49-F238E27FC236}">
                <a16:creationId xmlns:a16="http://schemas.microsoft.com/office/drawing/2014/main" id="{FACECE45-42C3-3B44-E0EB-8E8FFC017E68}"/>
              </a:ext>
            </a:extLst>
          </p:cNvPr>
          <p:cNvPicPr>
            <a:picLocks noChangeAspect="1"/>
          </p:cNvPicPr>
          <p:nvPr/>
        </p:nvPicPr>
        <p:blipFill>
          <a:blip r:embed="rId3"/>
          <a:stretch>
            <a:fillRect/>
          </a:stretch>
        </p:blipFill>
        <p:spPr>
          <a:xfrm>
            <a:off x="528211" y="2238298"/>
            <a:ext cx="8794148" cy="1838402"/>
          </a:xfrm>
          <a:prstGeom prst="rect">
            <a:avLst/>
          </a:prstGeom>
        </p:spPr>
      </p:pic>
    </p:spTree>
    <p:extLst>
      <p:ext uri="{BB962C8B-B14F-4D97-AF65-F5344CB8AC3E}">
        <p14:creationId xmlns:p14="http://schemas.microsoft.com/office/powerpoint/2010/main" val="42525541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08A067D-3435-ECC6-1E83-062FB39B4098}"/>
              </a:ext>
            </a:extLst>
          </p:cNvPr>
          <p:cNvSpPr>
            <a:spLocks noGrp="1"/>
          </p:cNvSpPr>
          <p:nvPr>
            <p:ph type="title"/>
          </p:nvPr>
        </p:nvSpPr>
        <p:spPr/>
        <p:txBody>
          <a:bodyPr/>
          <a:lstStyle/>
          <a:p>
            <a:r>
              <a:rPr lang="en-GB" dirty="0"/>
              <a:t>Scrum Events</a:t>
            </a:r>
          </a:p>
        </p:txBody>
      </p:sp>
      <p:sp>
        <p:nvSpPr>
          <p:cNvPr id="4" name="Content Placeholder 3">
            <a:extLst>
              <a:ext uri="{FF2B5EF4-FFF2-40B4-BE49-F238E27FC236}">
                <a16:creationId xmlns:a16="http://schemas.microsoft.com/office/drawing/2014/main" id="{EBF0D7C0-6806-C8ED-3362-2708AEEF17DE}"/>
              </a:ext>
            </a:extLst>
          </p:cNvPr>
          <p:cNvSpPr>
            <a:spLocks noGrp="1"/>
          </p:cNvSpPr>
          <p:nvPr>
            <p:ph idx="1"/>
          </p:nvPr>
        </p:nvSpPr>
        <p:spPr/>
        <p:txBody>
          <a:bodyPr>
            <a:normAutofit fontScale="92500" lnSpcReduction="20000"/>
          </a:bodyPr>
          <a:lstStyle/>
          <a:p>
            <a:pPr lvl="0"/>
            <a:r>
              <a:rPr lang="en-GB" dirty="0"/>
              <a:t>All events happen inside a </a:t>
            </a:r>
            <a:r>
              <a:rPr lang="en-GB" b="1" dirty="0">
                <a:solidFill>
                  <a:srgbClr val="FF0000"/>
                </a:solidFill>
              </a:rPr>
              <a:t>Sprint</a:t>
            </a:r>
          </a:p>
          <a:p>
            <a:pPr lvl="1"/>
            <a:r>
              <a:rPr lang="en-GB" dirty="0"/>
              <a:t>the Sprint is the container, not just a single event.</a:t>
            </a:r>
          </a:p>
          <a:p>
            <a:pPr lvl="0"/>
            <a:r>
              <a:rPr lang="en-GB" dirty="0"/>
              <a:t>Every event is </a:t>
            </a:r>
            <a:r>
              <a:rPr lang="en-GB" b="1" dirty="0">
                <a:solidFill>
                  <a:srgbClr val="FF0000"/>
                </a:solidFill>
              </a:rPr>
              <a:t>time-boxed</a:t>
            </a:r>
            <a:r>
              <a:rPr lang="en-GB" dirty="0"/>
              <a:t> - this is deliberate.</a:t>
            </a:r>
          </a:p>
          <a:p>
            <a:pPr lvl="1"/>
            <a:r>
              <a:rPr lang="en-GB" dirty="0"/>
              <a:t>Time-boxing creates focus and prevents endless meetings.</a:t>
            </a:r>
          </a:p>
          <a:p>
            <a:pPr lvl="0"/>
            <a:r>
              <a:rPr lang="en-GB" dirty="0"/>
              <a:t>The Sprint </a:t>
            </a:r>
            <a:r>
              <a:rPr lang="en-GB" b="1" dirty="0">
                <a:solidFill>
                  <a:srgbClr val="FF0000"/>
                </a:solidFill>
              </a:rPr>
              <a:t>Review</a:t>
            </a:r>
            <a:r>
              <a:rPr lang="en-GB" dirty="0"/>
              <a:t> and Sprint </a:t>
            </a:r>
            <a:r>
              <a:rPr lang="en-GB" b="1" dirty="0">
                <a:solidFill>
                  <a:srgbClr val="FF0000"/>
                </a:solidFill>
              </a:rPr>
              <a:t>Retrospective</a:t>
            </a:r>
            <a:r>
              <a:rPr lang="en-GB" dirty="0"/>
              <a:t> are NOT the same. </a:t>
            </a:r>
          </a:p>
          <a:p>
            <a:pPr lvl="1"/>
            <a:r>
              <a:rPr lang="en-GB" dirty="0"/>
              <a:t>The </a:t>
            </a:r>
            <a:r>
              <a:rPr lang="en-GB" b="1" dirty="0">
                <a:solidFill>
                  <a:srgbClr val="FF0000"/>
                </a:solidFill>
              </a:rPr>
              <a:t>Review</a:t>
            </a:r>
            <a:r>
              <a:rPr lang="en-GB" dirty="0"/>
              <a:t> is about the product (what was built). </a:t>
            </a:r>
          </a:p>
          <a:p>
            <a:pPr lvl="1"/>
            <a:r>
              <a:rPr lang="en-GB" dirty="0"/>
              <a:t>The </a:t>
            </a:r>
            <a:r>
              <a:rPr lang="en-GB" b="1" dirty="0">
                <a:solidFill>
                  <a:srgbClr val="FF0000"/>
                </a:solidFill>
              </a:rPr>
              <a:t>Retrospective</a:t>
            </a:r>
            <a:r>
              <a:rPr lang="en-GB" dirty="0"/>
              <a:t> is about the process (how the team worked). </a:t>
            </a:r>
          </a:p>
          <a:p>
            <a:pPr lvl="1"/>
            <a:r>
              <a:rPr lang="en-GB" dirty="0"/>
              <a:t>This distinction is commonly misunderstood.</a:t>
            </a:r>
          </a:p>
          <a:p>
            <a:pPr lvl="0"/>
            <a:r>
              <a:rPr lang="en-GB" dirty="0"/>
              <a:t>The </a:t>
            </a:r>
            <a:r>
              <a:rPr lang="en-GB" b="1" dirty="0">
                <a:solidFill>
                  <a:srgbClr val="FF0000"/>
                </a:solidFill>
              </a:rPr>
              <a:t>Daily Scrum </a:t>
            </a:r>
            <a:r>
              <a:rPr lang="en-GB" dirty="0"/>
              <a:t>is not a status report to the Scrum Master or Product Owner</a:t>
            </a:r>
          </a:p>
          <a:p>
            <a:pPr lvl="1"/>
            <a:r>
              <a:rPr lang="en-GB" dirty="0"/>
              <a:t>It is the team synchronising with each other.</a:t>
            </a:r>
          </a:p>
          <a:p>
            <a:endParaRPr lang="en-GB" dirty="0"/>
          </a:p>
        </p:txBody>
      </p:sp>
    </p:spTree>
    <p:extLst>
      <p:ext uri="{BB962C8B-B14F-4D97-AF65-F5344CB8AC3E}">
        <p14:creationId xmlns:p14="http://schemas.microsoft.com/office/powerpoint/2010/main" val="1016684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fade">
                                      <p:cBhvr>
                                        <p:cTn id="10" dur="500"/>
                                        <p:tgtEl>
                                          <p:spTgt spid="4">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Effect transition="in" filter="fade">
                                      <p:cBhvr>
                                        <p:cTn id="15" dur="500"/>
                                        <p:tgtEl>
                                          <p:spTgt spid="4">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
                                            <p:txEl>
                                              <p:pRg st="3" end="3"/>
                                            </p:txEl>
                                          </p:spTgt>
                                        </p:tgtEl>
                                        <p:attrNameLst>
                                          <p:attrName>style.visibility</p:attrName>
                                        </p:attrNameLst>
                                      </p:cBhvr>
                                      <p:to>
                                        <p:strVal val="visible"/>
                                      </p:to>
                                    </p:set>
                                    <p:animEffect transition="in" filter="fade">
                                      <p:cBhvr>
                                        <p:cTn id="18" dur="500"/>
                                        <p:tgtEl>
                                          <p:spTgt spid="4">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animEffect transition="in" filter="fade">
                                      <p:cBhvr>
                                        <p:cTn id="23" dur="500"/>
                                        <p:tgtEl>
                                          <p:spTgt spid="4">
                                            <p:txEl>
                                              <p:pRg st="4" end="4"/>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
                                            <p:txEl>
                                              <p:pRg st="5" end="5"/>
                                            </p:txEl>
                                          </p:spTgt>
                                        </p:tgtEl>
                                        <p:attrNameLst>
                                          <p:attrName>style.visibility</p:attrName>
                                        </p:attrNameLst>
                                      </p:cBhvr>
                                      <p:to>
                                        <p:strVal val="visible"/>
                                      </p:to>
                                    </p:set>
                                    <p:animEffect transition="in" filter="fade">
                                      <p:cBhvr>
                                        <p:cTn id="26" dur="500"/>
                                        <p:tgtEl>
                                          <p:spTgt spid="4">
                                            <p:txEl>
                                              <p:pRg st="5" end="5"/>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4">
                                            <p:txEl>
                                              <p:pRg st="6" end="6"/>
                                            </p:txEl>
                                          </p:spTgt>
                                        </p:tgtEl>
                                        <p:attrNameLst>
                                          <p:attrName>style.visibility</p:attrName>
                                        </p:attrNameLst>
                                      </p:cBhvr>
                                      <p:to>
                                        <p:strVal val="visible"/>
                                      </p:to>
                                    </p:set>
                                    <p:animEffect transition="in" filter="fade">
                                      <p:cBhvr>
                                        <p:cTn id="29" dur="500"/>
                                        <p:tgtEl>
                                          <p:spTgt spid="4">
                                            <p:txEl>
                                              <p:pRg st="6" end="6"/>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4">
                                            <p:txEl>
                                              <p:pRg st="7" end="7"/>
                                            </p:txEl>
                                          </p:spTgt>
                                        </p:tgtEl>
                                        <p:attrNameLst>
                                          <p:attrName>style.visibility</p:attrName>
                                        </p:attrNameLst>
                                      </p:cBhvr>
                                      <p:to>
                                        <p:strVal val="visible"/>
                                      </p:to>
                                    </p:set>
                                    <p:animEffect transition="in" filter="fade">
                                      <p:cBhvr>
                                        <p:cTn id="32" dur="500"/>
                                        <p:tgtEl>
                                          <p:spTgt spid="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txEl>
                                              <p:pRg st="8" end="8"/>
                                            </p:txEl>
                                          </p:spTgt>
                                        </p:tgtEl>
                                        <p:attrNameLst>
                                          <p:attrName>style.visibility</p:attrName>
                                        </p:attrNameLst>
                                      </p:cBhvr>
                                      <p:to>
                                        <p:strVal val="visible"/>
                                      </p:to>
                                    </p:set>
                                    <p:animEffect transition="in" filter="fade">
                                      <p:cBhvr>
                                        <p:cTn id="37" dur="500"/>
                                        <p:tgtEl>
                                          <p:spTgt spid="4">
                                            <p:txEl>
                                              <p:pRg st="8" end="8"/>
                                            </p:txEl>
                                          </p:spTgt>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4">
                                            <p:txEl>
                                              <p:pRg st="9" end="9"/>
                                            </p:txEl>
                                          </p:spTgt>
                                        </p:tgtEl>
                                        <p:attrNameLst>
                                          <p:attrName>style.visibility</p:attrName>
                                        </p:attrNameLst>
                                      </p:cBhvr>
                                      <p:to>
                                        <p:strVal val="visible"/>
                                      </p:to>
                                    </p:set>
                                    <p:animEffect transition="in" filter="fade">
                                      <p:cBhvr>
                                        <p:cTn id="40" dur="500"/>
                                        <p:tgtEl>
                                          <p:spTgt spid="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06BEDD-DC9B-72A5-739E-2EC5BB406510}"/>
              </a:ext>
            </a:extLst>
          </p:cNvPr>
          <p:cNvSpPr>
            <a:spLocks noGrp="1"/>
          </p:cNvSpPr>
          <p:nvPr>
            <p:ph type="title"/>
          </p:nvPr>
        </p:nvSpPr>
        <p:spPr/>
        <p:txBody>
          <a:bodyPr/>
          <a:lstStyle/>
          <a:p>
            <a:r>
              <a:rPr lang="en-GB" dirty="0"/>
              <a:t>Sprint Planning</a:t>
            </a:r>
          </a:p>
        </p:txBody>
      </p:sp>
      <p:sp>
        <p:nvSpPr>
          <p:cNvPr id="3" name="Content Placeholder 2">
            <a:extLst>
              <a:ext uri="{FF2B5EF4-FFF2-40B4-BE49-F238E27FC236}">
                <a16:creationId xmlns:a16="http://schemas.microsoft.com/office/drawing/2014/main" id="{E804EA25-CA70-7178-7137-80BCD4CB9340}"/>
              </a:ext>
            </a:extLst>
          </p:cNvPr>
          <p:cNvSpPr>
            <a:spLocks noGrp="1"/>
          </p:cNvSpPr>
          <p:nvPr>
            <p:ph idx="1"/>
          </p:nvPr>
        </p:nvSpPr>
        <p:spPr/>
        <p:txBody>
          <a:bodyPr>
            <a:normAutofit lnSpcReduction="10000"/>
          </a:bodyPr>
          <a:lstStyle/>
          <a:p>
            <a:r>
              <a:rPr lang="en-GB" dirty="0"/>
              <a:t>We will form Sprint Teams and use the Product Backlog </a:t>
            </a:r>
            <a:r>
              <a:rPr lang="en-GB"/>
              <a:t>from </a:t>
            </a:r>
            <a:r>
              <a:rPr lang="en-GB">
                <a:hlinkClick r:id="rId3"/>
              </a:rPr>
              <a:t>https://scrummastery.toolsforteaching.co.uk</a:t>
            </a:r>
            <a:r>
              <a:rPr lang="en-GB"/>
              <a:t> </a:t>
            </a:r>
            <a:endParaRPr lang="en-GB" dirty="0"/>
          </a:p>
          <a:p>
            <a:r>
              <a:rPr lang="en-GB" dirty="0"/>
              <a:t>Teams must complete all three outputs before moving on.</a:t>
            </a:r>
          </a:p>
          <a:p>
            <a:pPr lvl="1"/>
            <a:r>
              <a:rPr lang="en-GB" b="1" dirty="0">
                <a:solidFill>
                  <a:srgbClr val="FF0000"/>
                </a:solidFill>
              </a:rPr>
              <a:t>Sprint goal: </a:t>
            </a:r>
            <a:r>
              <a:rPr lang="en-GB" dirty="0"/>
              <a:t>one sentence describing what the app will be able to do at the end of Sprint 1. Prompt: 'If a user downloaded this app after Sprint 1, what one thing would it let them do?'</a:t>
            </a:r>
          </a:p>
          <a:p>
            <a:pPr lvl="1"/>
            <a:r>
              <a:rPr lang="en-GB" b="1" dirty="0">
                <a:solidFill>
                  <a:srgbClr val="FF0000"/>
                </a:solidFill>
              </a:rPr>
              <a:t>Sprint backlog: </a:t>
            </a:r>
            <a:r>
              <a:rPr lang="en-GB" dirty="0"/>
              <a:t>5-7 features selected from their Product Backlog. Must Haves from Last Lesson take priority.</a:t>
            </a:r>
          </a:p>
          <a:p>
            <a:pPr lvl="1"/>
            <a:r>
              <a:rPr lang="en-GB" b="1" dirty="0">
                <a:solidFill>
                  <a:srgbClr val="FF0000"/>
                </a:solidFill>
              </a:rPr>
              <a:t>Task assignments: </a:t>
            </a:r>
            <a:r>
              <a:rPr lang="en-GB" dirty="0"/>
              <a:t>who in the team is responsible for building/sketching each feature?</a:t>
            </a:r>
          </a:p>
          <a:p>
            <a:endParaRPr lang="en-GB" dirty="0"/>
          </a:p>
        </p:txBody>
      </p:sp>
      <p:pic>
        <p:nvPicPr>
          <p:cNvPr id="4" name="OneNote">
            <a:extLst>
              <a:ext uri="{FF2B5EF4-FFF2-40B4-BE49-F238E27FC236}">
                <a16:creationId xmlns:a16="http://schemas.microsoft.com/office/drawing/2014/main" id="{102B577C-DDF5-7BEF-DEE6-275F5A995A1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60508" y="382421"/>
            <a:ext cx="812806" cy="812806"/>
          </a:xfrm>
          <a:prstGeom prst="rect">
            <a:avLst/>
          </a:prstGeom>
        </p:spPr>
      </p:pic>
      <p:sp>
        <p:nvSpPr>
          <p:cNvPr id="5" name="In small groups">
            <a:extLst>
              <a:ext uri="{FF2B5EF4-FFF2-40B4-BE49-F238E27FC236}">
                <a16:creationId xmlns:a16="http://schemas.microsoft.com/office/drawing/2014/main" id="{8044141E-C8E3-270D-4798-C0A11E4AEC81}"/>
              </a:ext>
            </a:extLst>
          </p:cNvPr>
          <p:cNvSpPr/>
          <p:nvPr/>
        </p:nvSpPr>
        <p:spPr>
          <a:xfrm>
            <a:off x="10086826" y="1366018"/>
            <a:ext cx="1873045" cy="560439"/>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a:latin typeface="Trebuchet MS" panose="020B0603020202020204" pitchFamily="34" charset="0"/>
              </a:rPr>
              <a:t>In small groups</a:t>
            </a:r>
          </a:p>
        </p:txBody>
      </p:sp>
      <p:sp>
        <p:nvSpPr>
          <p:cNvPr id="6" name="Minutes display">
            <a:extLst>
              <a:ext uri="{FF2B5EF4-FFF2-40B4-BE49-F238E27FC236}">
                <a16:creationId xmlns:a16="http://schemas.microsoft.com/office/drawing/2014/main" id="{6E3B40AE-E9E9-5377-AEEA-E287411C904B}"/>
              </a:ext>
            </a:extLst>
          </p:cNvPr>
          <p:cNvSpPr/>
          <p:nvPr/>
        </p:nvSpPr>
        <p:spPr>
          <a:xfrm>
            <a:off x="10494462" y="2110368"/>
            <a:ext cx="1057771" cy="403229"/>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b="1" dirty="0">
                <a:latin typeface="Trebuchet MS" panose="020B0603020202020204" pitchFamily="34" charset="0"/>
              </a:rPr>
              <a:t>20</a:t>
            </a:r>
            <a:r>
              <a:rPr lang="en-US" sz="1800" b="1" dirty="0">
                <a:latin typeface="Trebuchet MS" panose="020B0603020202020204" pitchFamily="34" charset="0"/>
              </a:rPr>
              <a:t> mins</a:t>
            </a:r>
            <a:endParaRPr lang="en-GB" sz="1800" b="1" dirty="0">
              <a:latin typeface="Trebuchet MS" panose="020B0603020202020204" pitchFamily="34" charset="0"/>
            </a:endParaRPr>
          </a:p>
        </p:txBody>
      </p:sp>
    </p:spTree>
    <p:extLst>
      <p:ext uri="{BB962C8B-B14F-4D97-AF65-F5344CB8AC3E}">
        <p14:creationId xmlns:p14="http://schemas.microsoft.com/office/powerpoint/2010/main" val="2618401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C27502-5326-3280-F2DD-EE862049D204}"/>
              </a:ext>
            </a:extLst>
          </p:cNvPr>
          <p:cNvSpPr>
            <a:spLocks noGrp="1"/>
          </p:cNvSpPr>
          <p:nvPr>
            <p:ph type="title"/>
          </p:nvPr>
        </p:nvSpPr>
        <p:spPr/>
        <p:txBody>
          <a:bodyPr/>
          <a:lstStyle/>
          <a:p>
            <a:r>
              <a:rPr lang="en-GB" dirty="0"/>
              <a:t>Build Phase and Daily Scrum</a:t>
            </a:r>
          </a:p>
        </p:txBody>
      </p:sp>
      <p:sp>
        <p:nvSpPr>
          <p:cNvPr id="3" name="Content Placeholder 2">
            <a:extLst>
              <a:ext uri="{FF2B5EF4-FFF2-40B4-BE49-F238E27FC236}">
                <a16:creationId xmlns:a16="http://schemas.microsoft.com/office/drawing/2014/main" id="{40B240AF-AAB5-AFC2-3104-9098C8F0DB0B}"/>
              </a:ext>
            </a:extLst>
          </p:cNvPr>
          <p:cNvSpPr>
            <a:spLocks noGrp="1"/>
          </p:cNvSpPr>
          <p:nvPr>
            <p:ph idx="1"/>
          </p:nvPr>
        </p:nvSpPr>
        <p:spPr>
          <a:xfrm>
            <a:off x="232129" y="1366018"/>
            <a:ext cx="9452211" cy="5035550"/>
          </a:xfrm>
        </p:spPr>
        <p:txBody>
          <a:bodyPr>
            <a:normAutofit fontScale="85000" lnSpcReduction="20000"/>
          </a:bodyPr>
          <a:lstStyle/>
          <a:p>
            <a:r>
              <a:rPr lang="en-GB" dirty="0"/>
              <a:t>Teams create a paper prototype, screen sketches, or a storyboard of their sprint. </a:t>
            </a:r>
          </a:p>
          <a:p>
            <a:pPr lvl="1"/>
            <a:r>
              <a:rPr lang="en-GB" dirty="0"/>
              <a:t>The aim is not a polished design - it is a low-fidelity representation of what the app would look like and do.</a:t>
            </a:r>
          </a:p>
          <a:p>
            <a:pPr lvl="1"/>
            <a:r>
              <a:rPr lang="en-GB" dirty="0"/>
              <a:t>Minimum: 2-3 screen sketches showing the key features from the sprint backlog.</a:t>
            </a:r>
          </a:p>
          <a:p>
            <a:pPr lvl="1"/>
            <a:endParaRPr lang="en-GB" dirty="0"/>
          </a:p>
          <a:p>
            <a:r>
              <a:rPr lang="en-GB" dirty="0"/>
              <a:t>After a certain amount of time, I will call for a ‘Daily Scrum’ and there will be a three-minute discussion</a:t>
            </a:r>
          </a:p>
          <a:p>
            <a:pPr lvl="1"/>
            <a:r>
              <a:rPr lang="en-GB" dirty="0"/>
              <a:t>Each person answers (standing if possible, 30 seconds each): </a:t>
            </a:r>
          </a:p>
          <a:p>
            <a:pPr lvl="2"/>
            <a:r>
              <a:rPr lang="en-GB" dirty="0"/>
              <a:t>'What did I do? </a:t>
            </a:r>
          </a:p>
          <a:p>
            <a:pPr lvl="2"/>
            <a:r>
              <a:rPr lang="en-GB" dirty="0"/>
              <a:t>What will I do next? </a:t>
            </a:r>
          </a:p>
          <a:p>
            <a:pPr lvl="2"/>
            <a:r>
              <a:rPr lang="en-GB" dirty="0"/>
              <a:t>Any blockers?'</a:t>
            </a:r>
          </a:p>
          <a:p>
            <a:pPr lvl="1"/>
            <a:r>
              <a:rPr lang="en-GB" dirty="0"/>
              <a:t>Scrum Master ensures everyone speaks and </a:t>
            </a:r>
            <a:r>
              <a:rPr lang="en-GB" dirty="0" err="1"/>
              <a:t>timekeeps</a:t>
            </a:r>
            <a:r>
              <a:rPr lang="en-GB" dirty="0"/>
              <a:t> strictly.</a:t>
            </a:r>
          </a:p>
          <a:p>
            <a:pPr lvl="1"/>
            <a:r>
              <a:rPr lang="en-GB" dirty="0"/>
              <a:t>No problem-solving during the stand-up - blockers are noted and resolved after.</a:t>
            </a:r>
          </a:p>
          <a:p>
            <a:pPr lvl="1"/>
            <a:r>
              <a:rPr lang="en-GB" dirty="0"/>
              <a:t>Resume building after the Daily Scrum. Teams screenshot their prototype before the Sprint Review.</a:t>
            </a:r>
          </a:p>
        </p:txBody>
      </p:sp>
      <p:pic>
        <p:nvPicPr>
          <p:cNvPr id="4" name="OneNote">
            <a:extLst>
              <a:ext uri="{FF2B5EF4-FFF2-40B4-BE49-F238E27FC236}">
                <a16:creationId xmlns:a16="http://schemas.microsoft.com/office/drawing/2014/main" id="{6E267C1E-EAAA-67B7-7300-56C6C73F6A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60508" y="382421"/>
            <a:ext cx="812806" cy="812806"/>
          </a:xfrm>
          <a:prstGeom prst="rect">
            <a:avLst/>
          </a:prstGeom>
        </p:spPr>
      </p:pic>
      <p:sp>
        <p:nvSpPr>
          <p:cNvPr id="5" name="In small groups">
            <a:extLst>
              <a:ext uri="{FF2B5EF4-FFF2-40B4-BE49-F238E27FC236}">
                <a16:creationId xmlns:a16="http://schemas.microsoft.com/office/drawing/2014/main" id="{219FC549-DBBE-1991-8BC6-8E9A0D4B2F52}"/>
              </a:ext>
            </a:extLst>
          </p:cNvPr>
          <p:cNvSpPr/>
          <p:nvPr/>
        </p:nvSpPr>
        <p:spPr>
          <a:xfrm>
            <a:off x="10086826" y="1366018"/>
            <a:ext cx="1873045" cy="560439"/>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a:latin typeface="Trebuchet MS" panose="020B0603020202020204" pitchFamily="34" charset="0"/>
              </a:rPr>
              <a:t>In small groups</a:t>
            </a:r>
          </a:p>
        </p:txBody>
      </p:sp>
      <p:sp>
        <p:nvSpPr>
          <p:cNvPr id="6" name="Minutes display">
            <a:extLst>
              <a:ext uri="{FF2B5EF4-FFF2-40B4-BE49-F238E27FC236}">
                <a16:creationId xmlns:a16="http://schemas.microsoft.com/office/drawing/2014/main" id="{446DC457-DF36-15A3-1D40-71C7C8F1066B}"/>
              </a:ext>
            </a:extLst>
          </p:cNvPr>
          <p:cNvSpPr/>
          <p:nvPr/>
        </p:nvSpPr>
        <p:spPr>
          <a:xfrm>
            <a:off x="10494462" y="2110368"/>
            <a:ext cx="1057771" cy="403229"/>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800" b="1" dirty="0">
                <a:latin typeface="Trebuchet MS" panose="020B0603020202020204" pitchFamily="34" charset="0"/>
              </a:rPr>
              <a:t>15 mins</a:t>
            </a:r>
            <a:endParaRPr lang="en-GB" sz="1800" b="1" dirty="0">
              <a:latin typeface="Trebuchet MS" panose="020B0603020202020204" pitchFamily="34" charset="0"/>
            </a:endParaRPr>
          </a:p>
        </p:txBody>
      </p:sp>
    </p:spTree>
    <p:extLst>
      <p:ext uri="{BB962C8B-B14F-4D97-AF65-F5344CB8AC3E}">
        <p14:creationId xmlns:p14="http://schemas.microsoft.com/office/powerpoint/2010/main" val="216356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500"/>
                                        <p:tgtEl>
                                          <p:spTgt spid="3">
                                            <p:txEl>
                                              <p:pRg st="5" end="5"/>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fade">
                                      <p:cBhvr>
                                        <p:cTn id="24" dur="500"/>
                                        <p:tgtEl>
                                          <p:spTgt spid="3">
                                            <p:txEl>
                                              <p:pRg st="6" end="6"/>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fade">
                                      <p:cBhvr>
                                        <p:cTn id="27" dur="500"/>
                                        <p:tgtEl>
                                          <p:spTgt spid="3">
                                            <p:txEl>
                                              <p:pRg st="7" end="7"/>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
                                            <p:txEl>
                                              <p:pRg st="8" end="8"/>
                                            </p:txEl>
                                          </p:spTgt>
                                        </p:tgtEl>
                                        <p:attrNameLst>
                                          <p:attrName>style.visibility</p:attrName>
                                        </p:attrNameLst>
                                      </p:cBhvr>
                                      <p:to>
                                        <p:strVal val="visible"/>
                                      </p:to>
                                    </p:set>
                                    <p:animEffect transition="in" filter="fade">
                                      <p:cBhvr>
                                        <p:cTn id="30" dur="500"/>
                                        <p:tgtEl>
                                          <p:spTgt spid="3">
                                            <p:txEl>
                                              <p:pRg st="8" end="8"/>
                                            </p:tx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animEffect transition="in" filter="fade">
                                      <p:cBhvr>
                                        <p:cTn id="33" dur="500"/>
                                        <p:tgtEl>
                                          <p:spTgt spid="3">
                                            <p:txEl>
                                              <p:pRg st="9" end="9"/>
                                            </p:txEl>
                                          </p:spTgt>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
                                            <p:txEl>
                                              <p:pRg st="10" end="10"/>
                                            </p:txEl>
                                          </p:spTgt>
                                        </p:tgtEl>
                                        <p:attrNameLst>
                                          <p:attrName>style.visibility</p:attrName>
                                        </p:attrNameLst>
                                      </p:cBhvr>
                                      <p:to>
                                        <p:strVal val="visible"/>
                                      </p:to>
                                    </p:set>
                                    <p:animEffect transition="in" filter="fade">
                                      <p:cBhvr>
                                        <p:cTn id="36" dur="500"/>
                                        <p:tgtEl>
                                          <p:spTgt spid="3">
                                            <p:txEl>
                                              <p:pRg st="10" end="10"/>
                                            </p:txEl>
                                          </p:spTgt>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animEffect transition="in" filter="fade">
                                      <p:cBhvr>
                                        <p:cTn id="39"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3076A4-BFD6-AD45-428C-98242ED40C60}"/>
              </a:ext>
            </a:extLst>
          </p:cNvPr>
          <p:cNvSpPr>
            <a:spLocks noGrp="1"/>
          </p:cNvSpPr>
          <p:nvPr>
            <p:ph type="title"/>
          </p:nvPr>
        </p:nvSpPr>
        <p:spPr/>
        <p:txBody>
          <a:bodyPr/>
          <a:lstStyle/>
          <a:p>
            <a:r>
              <a:rPr lang="en-GB" dirty="0"/>
              <a:t>Sprint Review</a:t>
            </a:r>
          </a:p>
        </p:txBody>
      </p:sp>
      <p:sp>
        <p:nvSpPr>
          <p:cNvPr id="3" name="Content Placeholder 2">
            <a:extLst>
              <a:ext uri="{FF2B5EF4-FFF2-40B4-BE49-F238E27FC236}">
                <a16:creationId xmlns:a16="http://schemas.microsoft.com/office/drawing/2014/main" id="{87189971-548B-0F8A-FF87-F644EF82DEAC}"/>
              </a:ext>
            </a:extLst>
          </p:cNvPr>
          <p:cNvSpPr>
            <a:spLocks noGrp="1"/>
          </p:cNvSpPr>
          <p:nvPr>
            <p:ph idx="1"/>
          </p:nvPr>
        </p:nvSpPr>
        <p:spPr/>
        <p:txBody>
          <a:bodyPr/>
          <a:lstStyle/>
          <a:p>
            <a:r>
              <a:rPr lang="en-GB" dirty="0"/>
              <a:t>Each team presents their prototype to the class</a:t>
            </a:r>
          </a:p>
          <a:p>
            <a:r>
              <a:rPr lang="en-GB" dirty="0"/>
              <a:t>5 minutes per group. </a:t>
            </a:r>
          </a:p>
          <a:p>
            <a:pPr lvl="1"/>
            <a:r>
              <a:rPr lang="en-GB" dirty="0"/>
              <a:t>The Scrum Team demonstrates what they built (2-3 min), describing each screen and how it meets the sprint goal.</a:t>
            </a:r>
          </a:p>
          <a:p>
            <a:pPr lvl="1"/>
            <a:r>
              <a:rPr lang="en-GB" dirty="0"/>
              <a:t>The class / Product Owner asks 1-2 questions or gives feedback using the peer feedback form (1-2 min).</a:t>
            </a:r>
          </a:p>
          <a:p>
            <a:pPr lvl="1"/>
            <a:r>
              <a:rPr lang="en-GB" dirty="0"/>
              <a:t>The Product Owner responds: 'This meets our sprint goal / Here is what we would change for Sprint 2.'</a:t>
            </a:r>
          </a:p>
          <a:p>
            <a:endParaRPr lang="en-GB" dirty="0"/>
          </a:p>
        </p:txBody>
      </p:sp>
    </p:spTree>
    <p:extLst>
      <p:ext uri="{BB962C8B-B14F-4D97-AF65-F5344CB8AC3E}">
        <p14:creationId xmlns:p14="http://schemas.microsoft.com/office/powerpoint/2010/main" val="861782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3A6CC-6E41-E311-27A3-A52F71EFB923}"/>
              </a:ext>
            </a:extLst>
          </p:cNvPr>
          <p:cNvSpPr>
            <a:spLocks noGrp="1"/>
          </p:cNvSpPr>
          <p:nvPr>
            <p:ph type="title"/>
          </p:nvPr>
        </p:nvSpPr>
        <p:spPr/>
        <p:txBody>
          <a:bodyPr/>
          <a:lstStyle/>
          <a:p>
            <a:r>
              <a:rPr lang="en-GB" dirty="0"/>
              <a:t>Sprint Retrospective</a:t>
            </a:r>
          </a:p>
        </p:txBody>
      </p:sp>
      <p:sp>
        <p:nvSpPr>
          <p:cNvPr id="3" name="Content Placeholder 2">
            <a:extLst>
              <a:ext uri="{FF2B5EF4-FFF2-40B4-BE49-F238E27FC236}">
                <a16:creationId xmlns:a16="http://schemas.microsoft.com/office/drawing/2014/main" id="{9A767650-18C9-9368-6224-B782BC3A7D48}"/>
              </a:ext>
            </a:extLst>
          </p:cNvPr>
          <p:cNvSpPr>
            <a:spLocks noGrp="1"/>
          </p:cNvSpPr>
          <p:nvPr>
            <p:ph idx="1"/>
          </p:nvPr>
        </p:nvSpPr>
        <p:spPr>
          <a:xfrm>
            <a:off x="292290" y="1366018"/>
            <a:ext cx="9452211" cy="4807770"/>
          </a:xfrm>
        </p:spPr>
        <p:txBody>
          <a:bodyPr>
            <a:normAutofit/>
          </a:bodyPr>
          <a:lstStyle/>
          <a:p>
            <a:r>
              <a:rPr lang="en-GB" dirty="0"/>
              <a:t>Teams complete the Sprint Retrospective template in their OneNote. </a:t>
            </a:r>
          </a:p>
          <a:p>
            <a:r>
              <a:rPr lang="en-GB" dirty="0"/>
              <a:t>The Scrum Master facilitates - keeping discussion constructive and time-focused.</a:t>
            </a:r>
          </a:p>
          <a:p>
            <a:r>
              <a:rPr lang="en-GB" dirty="0"/>
              <a:t>Teams answer three questions:</a:t>
            </a:r>
          </a:p>
          <a:p>
            <a:pPr lvl="1"/>
            <a:r>
              <a:rPr lang="en-GB" dirty="0"/>
              <a:t>What went well this sprint?</a:t>
            </a:r>
          </a:p>
          <a:p>
            <a:pPr lvl="2"/>
            <a:r>
              <a:rPr lang="en-GB" dirty="0"/>
              <a:t>Communication, teamwork, time management, clarity of roles.</a:t>
            </a:r>
          </a:p>
          <a:p>
            <a:pPr lvl="1"/>
            <a:r>
              <a:rPr lang="en-GB" dirty="0"/>
              <a:t>What did not go well or what could be improved?</a:t>
            </a:r>
          </a:p>
          <a:p>
            <a:pPr lvl="2"/>
            <a:r>
              <a:rPr lang="en-GB" dirty="0"/>
              <a:t>Honest and specific - refer to the process, not people.</a:t>
            </a:r>
          </a:p>
          <a:p>
            <a:pPr lvl="1"/>
            <a:r>
              <a:rPr lang="en-GB" dirty="0"/>
              <a:t>One concrete action for next sprint: ‘</a:t>
            </a:r>
          </a:p>
          <a:p>
            <a:pPr lvl="2"/>
            <a:r>
              <a:rPr lang="en-GB" dirty="0"/>
              <a:t>Next time, we will...’ </a:t>
            </a:r>
          </a:p>
          <a:p>
            <a:pPr lvl="2"/>
            <a:r>
              <a:rPr lang="en-GB" dirty="0"/>
              <a:t>This must be specific and actionable.</a:t>
            </a:r>
          </a:p>
          <a:p>
            <a:endParaRPr lang="en-GB" dirty="0"/>
          </a:p>
        </p:txBody>
      </p:sp>
      <p:pic>
        <p:nvPicPr>
          <p:cNvPr id="4" name="OneNote">
            <a:extLst>
              <a:ext uri="{FF2B5EF4-FFF2-40B4-BE49-F238E27FC236}">
                <a16:creationId xmlns:a16="http://schemas.microsoft.com/office/drawing/2014/main" id="{0BC6C673-FB48-E645-928A-F9FE8D4C80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0508" y="382421"/>
            <a:ext cx="812806" cy="812806"/>
          </a:xfrm>
          <a:prstGeom prst="rect">
            <a:avLst/>
          </a:prstGeom>
        </p:spPr>
      </p:pic>
      <p:sp>
        <p:nvSpPr>
          <p:cNvPr id="5" name="In small groups">
            <a:extLst>
              <a:ext uri="{FF2B5EF4-FFF2-40B4-BE49-F238E27FC236}">
                <a16:creationId xmlns:a16="http://schemas.microsoft.com/office/drawing/2014/main" id="{C0CA53A3-8CD1-E803-DDF9-877F2DC9B7E5}"/>
              </a:ext>
            </a:extLst>
          </p:cNvPr>
          <p:cNvSpPr/>
          <p:nvPr/>
        </p:nvSpPr>
        <p:spPr>
          <a:xfrm>
            <a:off x="10086826" y="1366018"/>
            <a:ext cx="1873045" cy="560439"/>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a:latin typeface="Trebuchet MS" panose="020B0603020202020204" pitchFamily="34" charset="0"/>
              </a:rPr>
              <a:t>In small groups</a:t>
            </a:r>
          </a:p>
        </p:txBody>
      </p:sp>
      <p:sp>
        <p:nvSpPr>
          <p:cNvPr id="6" name="Minutes display">
            <a:extLst>
              <a:ext uri="{FF2B5EF4-FFF2-40B4-BE49-F238E27FC236}">
                <a16:creationId xmlns:a16="http://schemas.microsoft.com/office/drawing/2014/main" id="{19B16B07-353D-EFBD-3E22-D08B47BCC198}"/>
              </a:ext>
            </a:extLst>
          </p:cNvPr>
          <p:cNvSpPr/>
          <p:nvPr/>
        </p:nvSpPr>
        <p:spPr>
          <a:xfrm>
            <a:off x="10494462" y="2110368"/>
            <a:ext cx="1057771" cy="403229"/>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800" b="1" dirty="0">
                <a:latin typeface="Trebuchet MS" panose="020B0603020202020204" pitchFamily="34" charset="0"/>
              </a:rPr>
              <a:t>1</a:t>
            </a:r>
            <a:r>
              <a:rPr lang="en-US" b="1" dirty="0">
                <a:latin typeface="Trebuchet MS" panose="020B0603020202020204" pitchFamily="34" charset="0"/>
              </a:rPr>
              <a:t>0</a:t>
            </a:r>
            <a:r>
              <a:rPr lang="en-US" sz="1800" b="1" dirty="0">
                <a:latin typeface="Trebuchet MS" panose="020B0603020202020204" pitchFamily="34" charset="0"/>
              </a:rPr>
              <a:t> mins</a:t>
            </a:r>
            <a:endParaRPr lang="en-GB" sz="1800" b="1" dirty="0">
              <a:latin typeface="Trebuchet MS" panose="020B0603020202020204" pitchFamily="34" charset="0"/>
            </a:endParaRPr>
          </a:p>
        </p:txBody>
      </p:sp>
    </p:spTree>
    <p:extLst>
      <p:ext uri="{BB962C8B-B14F-4D97-AF65-F5344CB8AC3E}">
        <p14:creationId xmlns:p14="http://schemas.microsoft.com/office/powerpoint/2010/main" val="1538452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500"/>
                                        <p:tgtEl>
                                          <p:spTgt spid="3">
                                            <p:txEl>
                                              <p:pRg st="5" end="5"/>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fade">
                                      <p:cBhvr>
                                        <p:cTn id="29" dur="500"/>
                                        <p:tgtEl>
                                          <p:spTgt spid="3">
                                            <p:txEl>
                                              <p:pRg st="6" end="6"/>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500"/>
                                        <p:tgtEl>
                                          <p:spTgt spid="3">
                                            <p:txEl>
                                              <p:pRg st="7" end="7"/>
                                            </p:tx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Effect transition="in" filter="fade">
                                      <p:cBhvr>
                                        <p:cTn id="35" dur="500"/>
                                        <p:tgtEl>
                                          <p:spTgt spid="3">
                                            <p:txEl>
                                              <p:pRg st="8" end="8"/>
                                            </p:txEl>
                                          </p:spTgt>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
                                            <p:txEl>
                                              <p:pRg st="9" end="9"/>
                                            </p:txEl>
                                          </p:spTgt>
                                        </p:tgtEl>
                                        <p:attrNameLst>
                                          <p:attrName>style.visibility</p:attrName>
                                        </p:attrNameLst>
                                      </p:cBhvr>
                                      <p:to>
                                        <p:strVal val="visible"/>
                                      </p:to>
                                    </p:set>
                                    <p:animEffect transition="in" filter="fade">
                                      <p:cBhvr>
                                        <p:cTn id="38"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DED7B-9D93-95B1-EE44-C1B2BDA5C734}"/>
              </a:ext>
            </a:extLst>
          </p:cNvPr>
          <p:cNvSpPr>
            <a:spLocks noGrp="1"/>
          </p:cNvSpPr>
          <p:nvPr>
            <p:ph type="title"/>
          </p:nvPr>
        </p:nvSpPr>
        <p:spPr/>
        <p:txBody>
          <a:bodyPr/>
          <a:lstStyle/>
          <a:p>
            <a:r>
              <a:rPr lang="en-GB" dirty="0"/>
              <a:t>Workbook Preparation</a:t>
            </a:r>
          </a:p>
        </p:txBody>
      </p:sp>
      <p:sp>
        <p:nvSpPr>
          <p:cNvPr id="3" name="Content Placeholder 2">
            <a:extLst>
              <a:ext uri="{FF2B5EF4-FFF2-40B4-BE49-F238E27FC236}">
                <a16:creationId xmlns:a16="http://schemas.microsoft.com/office/drawing/2014/main" id="{14B73D68-4E55-469D-D5F6-AAE6A7746688}"/>
              </a:ext>
            </a:extLst>
          </p:cNvPr>
          <p:cNvSpPr>
            <a:spLocks noGrp="1"/>
          </p:cNvSpPr>
          <p:nvPr>
            <p:ph idx="1"/>
          </p:nvPr>
        </p:nvSpPr>
        <p:spPr/>
        <p:txBody>
          <a:bodyPr/>
          <a:lstStyle/>
          <a:p>
            <a:r>
              <a:rPr lang="en-GB" dirty="0"/>
              <a:t>Complete the Key Vocabulary Table</a:t>
            </a:r>
          </a:p>
          <a:p>
            <a:r>
              <a:rPr lang="en-GB" dirty="0"/>
              <a:t>Write 300 words on the following:</a:t>
            </a:r>
          </a:p>
          <a:p>
            <a:r>
              <a:rPr lang="en-GB" dirty="0"/>
              <a:t>Describe different Scrum events. </a:t>
            </a:r>
          </a:p>
          <a:p>
            <a:r>
              <a:rPr lang="en-GB" dirty="0"/>
              <a:t>You must include: </a:t>
            </a:r>
          </a:p>
          <a:p>
            <a:pPr lvl="1"/>
            <a:r>
              <a:rPr lang="en-GB" dirty="0"/>
              <a:t>Sprint</a:t>
            </a:r>
          </a:p>
          <a:p>
            <a:pPr lvl="1"/>
            <a:r>
              <a:rPr lang="en-GB" dirty="0"/>
              <a:t>Sprint Planning</a:t>
            </a:r>
          </a:p>
          <a:p>
            <a:pPr lvl="1"/>
            <a:r>
              <a:rPr lang="en-GB" dirty="0"/>
              <a:t>Daily Scrum</a:t>
            </a:r>
          </a:p>
          <a:p>
            <a:pPr lvl="1"/>
            <a:r>
              <a:rPr lang="en-GB" dirty="0"/>
              <a:t>Sprint Review</a:t>
            </a:r>
          </a:p>
          <a:p>
            <a:pPr lvl="1"/>
            <a:r>
              <a:rPr lang="en-GB" dirty="0"/>
              <a:t>Sprint Retrospective.</a:t>
            </a:r>
          </a:p>
        </p:txBody>
      </p:sp>
      <p:pic>
        <p:nvPicPr>
          <p:cNvPr id="4" name="OneNote">
            <a:extLst>
              <a:ext uri="{FF2B5EF4-FFF2-40B4-BE49-F238E27FC236}">
                <a16:creationId xmlns:a16="http://schemas.microsoft.com/office/drawing/2014/main" id="{6D1C8B91-0341-7352-73D4-987CA3EF3A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0508" y="382421"/>
            <a:ext cx="812806" cy="812806"/>
          </a:xfrm>
          <a:prstGeom prst="rect">
            <a:avLst/>
          </a:prstGeom>
        </p:spPr>
      </p:pic>
      <p:sp>
        <p:nvSpPr>
          <p:cNvPr id="6" name="Minutes display">
            <a:extLst>
              <a:ext uri="{FF2B5EF4-FFF2-40B4-BE49-F238E27FC236}">
                <a16:creationId xmlns:a16="http://schemas.microsoft.com/office/drawing/2014/main" id="{7BB76E87-198D-66B4-3999-A446A30EEBDA}"/>
              </a:ext>
            </a:extLst>
          </p:cNvPr>
          <p:cNvSpPr/>
          <p:nvPr/>
        </p:nvSpPr>
        <p:spPr>
          <a:xfrm>
            <a:off x="10538025" y="2745603"/>
            <a:ext cx="1057771" cy="424285"/>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800" b="1" dirty="0">
                <a:latin typeface="Trebuchet MS" panose="020B0603020202020204" pitchFamily="34" charset="0"/>
              </a:rPr>
              <a:t>1</a:t>
            </a:r>
            <a:r>
              <a:rPr lang="en-US" b="1" dirty="0">
                <a:latin typeface="Trebuchet MS" panose="020B0603020202020204" pitchFamily="34" charset="0"/>
              </a:rPr>
              <a:t>0</a:t>
            </a:r>
            <a:r>
              <a:rPr lang="en-US" sz="1800" b="1" dirty="0">
                <a:latin typeface="Trebuchet MS" panose="020B0603020202020204" pitchFamily="34" charset="0"/>
              </a:rPr>
              <a:t> mins</a:t>
            </a:r>
            <a:endParaRPr lang="en-GB" sz="1800" b="1" dirty="0">
              <a:latin typeface="Trebuchet MS" panose="020B0603020202020204" pitchFamily="34" charset="0"/>
            </a:endParaRPr>
          </a:p>
        </p:txBody>
      </p:sp>
      <p:sp>
        <p:nvSpPr>
          <p:cNvPr id="7" name="Working Independently">
            <a:extLst>
              <a:ext uri="{FF2B5EF4-FFF2-40B4-BE49-F238E27FC236}">
                <a16:creationId xmlns:a16="http://schemas.microsoft.com/office/drawing/2014/main" id="{BDFAB5C5-DB2E-7018-7725-A6F37D2A50F4}"/>
              </a:ext>
            </a:extLst>
          </p:cNvPr>
          <p:cNvSpPr/>
          <p:nvPr/>
        </p:nvSpPr>
        <p:spPr>
          <a:xfrm>
            <a:off x="10061847" y="1602304"/>
            <a:ext cx="1873045" cy="73622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a:latin typeface="Trebuchet MS" panose="020B0603020202020204" pitchFamily="34" charset="0"/>
              </a:rPr>
              <a:t>Working Independently</a:t>
            </a:r>
          </a:p>
        </p:txBody>
      </p:sp>
    </p:spTree>
    <p:extLst>
      <p:ext uri="{BB962C8B-B14F-4D97-AF65-F5344CB8AC3E}">
        <p14:creationId xmlns:p14="http://schemas.microsoft.com/office/powerpoint/2010/main" val="20833844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600E4-5B87-4326-A8E2-0B75FC2B6F24}"/>
              </a:ext>
            </a:extLst>
          </p:cNvPr>
          <p:cNvSpPr>
            <a:spLocks noGrp="1"/>
          </p:cNvSpPr>
          <p:nvPr>
            <p:ph type="title"/>
          </p:nvPr>
        </p:nvSpPr>
        <p:spPr/>
        <p:txBody>
          <a:bodyPr/>
          <a:lstStyle/>
          <a:p>
            <a:r>
              <a:rPr lang="en-GB" dirty="0"/>
              <a:t>Final Questions</a:t>
            </a:r>
          </a:p>
        </p:txBody>
      </p:sp>
      <p:sp>
        <p:nvSpPr>
          <p:cNvPr id="3" name="Content Placeholder 2">
            <a:extLst>
              <a:ext uri="{FF2B5EF4-FFF2-40B4-BE49-F238E27FC236}">
                <a16:creationId xmlns:a16="http://schemas.microsoft.com/office/drawing/2014/main" id="{48610E63-7799-38A3-0C3E-C3504B5E04A0}"/>
              </a:ext>
            </a:extLst>
          </p:cNvPr>
          <p:cNvSpPr>
            <a:spLocks noGrp="1"/>
          </p:cNvSpPr>
          <p:nvPr>
            <p:ph idx="1"/>
          </p:nvPr>
        </p:nvSpPr>
        <p:spPr/>
        <p:txBody>
          <a:bodyPr/>
          <a:lstStyle/>
          <a:p>
            <a:pPr lvl="0"/>
            <a:r>
              <a:rPr lang="en-GB" dirty="0"/>
              <a:t>Name all five Scrum events in order.</a:t>
            </a:r>
          </a:p>
          <a:p>
            <a:pPr lvl="0"/>
            <a:r>
              <a:rPr lang="en-GB" dirty="0"/>
              <a:t>What is the difference between a Sprint Review and a Sprint Retrospective?</a:t>
            </a:r>
          </a:p>
          <a:p>
            <a:pPr lvl="0"/>
            <a:r>
              <a:rPr lang="en-GB" dirty="0"/>
              <a:t>What is the Daily Scrum time-boxed to?</a:t>
            </a:r>
          </a:p>
          <a:p>
            <a:endParaRPr lang="en-GB" dirty="0"/>
          </a:p>
        </p:txBody>
      </p:sp>
      <p:pic>
        <p:nvPicPr>
          <p:cNvPr id="4" name="Exit Ticket" descr="A green sign with a person running&#10;&#10;AI-generated content may be incorrect.">
            <a:extLst>
              <a:ext uri="{FF2B5EF4-FFF2-40B4-BE49-F238E27FC236}">
                <a16:creationId xmlns:a16="http://schemas.microsoft.com/office/drawing/2014/main" id="{A3288669-A2BB-8427-FC47-F79556B4D1BE}"/>
              </a:ext>
            </a:extLst>
          </p:cNvPr>
          <p:cNvPicPr>
            <a:picLocks noChangeAspect="1"/>
          </p:cNvPicPr>
          <p:nvPr/>
        </p:nvPicPr>
        <p:blipFill>
          <a:blip r:embed="rId3">
            <a:extLst>
              <a:ext uri="{28A0092B-C50C-407E-A947-70E740481C1C}">
                <a14:useLocalDpi xmlns:a14="http://schemas.microsoft.com/office/drawing/2010/main" val="0"/>
              </a:ext>
            </a:extLst>
          </a:blip>
          <a:srcRect l="8145" t="27142" r="7934" b="27368"/>
          <a:stretch/>
        </p:blipFill>
        <p:spPr>
          <a:xfrm>
            <a:off x="7360326" y="353875"/>
            <a:ext cx="2384175" cy="1292363"/>
          </a:xfrm>
          <a:prstGeom prst="rect">
            <a:avLst/>
          </a:prstGeom>
        </p:spPr>
      </p:pic>
    </p:spTree>
    <p:extLst>
      <p:ext uri="{BB962C8B-B14F-4D97-AF65-F5344CB8AC3E}">
        <p14:creationId xmlns:p14="http://schemas.microsoft.com/office/powerpoint/2010/main" val="817954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SPR - Default Slide Template" id="{7D3B72B0-49E2-4D3E-9814-47E57BE882F5}" vid="{776EBB9C-68AB-4CE4-A03D-467D42A41EB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SPR - Default Slide Template</Template>
  <TotalTime>46</TotalTime>
  <Words>1308</Words>
  <Application>Microsoft Office PowerPoint</Application>
  <PresentationFormat>Widescreen</PresentationFormat>
  <Paragraphs>155</Paragraphs>
  <Slides>19</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Aptos</vt:lpstr>
      <vt:lpstr>Arial</vt:lpstr>
      <vt:lpstr>Impact</vt:lpstr>
      <vt:lpstr>Trebuchet MS</vt:lpstr>
      <vt:lpstr>Office Theme</vt:lpstr>
      <vt:lpstr>Unit 5 Lesson 09 Scrum Events</vt:lpstr>
      <vt:lpstr>Recall Exercise</vt:lpstr>
      <vt:lpstr>PowerPoint Presentation</vt:lpstr>
      <vt:lpstr>Learning Objectives</vt:lpstr>
      <vt:lpstr>Key Vocabulary</vt:lpstr>
      <vt:lpstr>Recap</vt:lpstr>
      <vt:lpstr>Scrum Events</vt:lpstr>
      <vt:lpstr>Scrum Events</vt:lpstr>
      <vt:lpstr>Scrum Events</vt:lpstr>
      <vt:lpstr>Scrum Events</vt:lpstr>
      <vt:lpstr>Scrum Events</vt:lpstr>
      <vt:lpstr>Scrum Events</vt:lpstr>
      <vt:lpstr>Scrum Events</vt:lpstr>
      <vt:lpstr>Sprint Planning</vt:lpstr>
      <vt:lpstr>Build Phase and Daily Scrum</vt:lpstr>
      <vt:lpstr>Sprint Review</vt:lpstr>
      <vt:lpstr>Sprint Retrospective</vt:lpstr>
      <vt:lpstr>Workbook Preparation</vt:lpstr>
      <vt:lpstr>Final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Simon Rundell</dc:creator>
  <cp:lastModifiedBy>Simon Rundell</cp:lastModifiedBy>
  <cp:revision>1</cp:revision>
  <dcterms:created xsi:type="dcterms:W3CDTF">2026-03-10T08:17:07Z</dcterms:created>
  <dcterms:modified xsi:type="dcterms:W3CDTF">2026-07-07T16:24:02Z</dcterms:modified>
</cp:coreProperties>
</file>